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Companion deck to the whitepaper. Present any slide, in whole or in part, with attribution.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layer is defined here by a property (error independence), not by a fixed roster of checkers. What it must not share: data, architecture, base model, vendor.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Generic Checker A / Checker B, deliberately not a named roster. The point is the property (uncorrelated errors), which is the same principle the covariance figure states numerically.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rung is attributable to a named published standard. Continuity, not invention.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Ueda &amp; Nakano 1996. The covariance term is the whole argument.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domains, one structure (Tempe, Epic Sepsis, MCAS). All three cases carry their sources caveats. Review carefully before presenting: slide leads with a fatality.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plot of a stated relation, not measured data: variance of the mean = sigma^2 (1 + (n-1)rho)/n.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slideLayout" Target="../slideLayouts/slideLayout1.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05C"/>
        </a:solidFill>
      </p:bgPr>
    </p:bg>
    <p:spTree>
      <p:nvGrpSpPr>
        <p:cNvPr id="1" name=""/>
        <p:cNvGrpSpPr/>
        <p:nvPr/>
      </p:nvGrpSpPr>
      <p:grpSpPr>
        <a:xfrm>
          <a:off x="0" y="0"/>
          <a:ext cx="0" cy="0"/>
          <a:chOff x="0" y="0"/>
          <a:chExt cx="0" cy="0"/>
        </a:xfrm>
      </p:grpSpPr>
      <p:pic>
        <p:nvPicPr>
          <p:cNvPr id="2" name="Image 0" descr="/Users/mvildibill/Desktop/NeoVerity/Projects/physical-ai/07-collateral-output/figures/logo-dark.png">    </p:cNvPr>
          <p:cNvPicPr>
            <a:picLocks noChangeAspect="1"/>
          </p:cNvPicPr>
          <p:nvPr/>
        </p:nvPicPr>
        <p:blipFill>
          <a:blip r:embed="rId1"/>
          <a:stretch>
            <a:fillRect/>
          </a:stretch>
        </p:blipFill>
        <p:spPr>
          <a:xfrm>
            <a:off x="822960" y="777240"/>
            <a:ext cx="3017520" cy="788574"/>
          </a:xfrm>
          <a:prstGeom prst="rect">
            <a:avLst/>
          </a:prstGeom>
        </p:spPr>
      </p:pic>
      <p:sp>
        <p:nvSpPr>
          <p:cNvPr id="3" name="Text 0"/>
          <p:cNvSpPr/>
          <p:nvPr/>
        </p:nvSpPr>
        <p:spPr>
          <a:xfrm>
            <a:off x="822960" y="1874520"/>
            <a:ext cx="10515600" cy="320040"/>
          </a:xfrm>
          <a:prstGeom prst="rect">
            <a:avLst/>
          </a:prstGeom>
          <a:noFill/>
          <a:ln/>
        </p:spPr>
        <p:txBody>
          <a:bodyPr wrap="square" lIns="0" tIns="0" rIns="0" bIns="0" rtlCol="0" anchor="ctr"/>
          <a:lstStyle/>
          <a:p>
            <a:pPr indent="0" marL="0">
              <a:buNone/>
            </a:pPr>
            <a:r>
              <a:rPr lang="en-US" sz="1300" b="1" spc="250" kern="0" dirty="0">
                <a:solidFill>
                  <a:srgbClr val="00AEEF"/>
                </a:solidFill>
                <a:latin typeface="Arial" pitchFamily="34" charset="0"/>
                <a:ea typeface="Arial" pitchFamily="34" charset="-122"/>
                <a:cs typeface="Arial" pitchFamily="34" charset="-120"/>
              </a:rPr>
              <a:t>A COMPENDIUM  ·  JULY 2026</a:t>
            </a:r>
            <a:endParaRPr lang="en-US" sz="1300" dirty="0"/>
          </a:p>
        </p:txBody>
      </p:sp>
      <p:sp>
        <p:nvSpPr>
          <p:cNvPr id="4" name="Text 1"/>
          <p:cNvSpPr/>
          <p:nvPr/>
        </p:nvSpPr>
        <p:spPr>
          <a:xfrm>
            <a:off x="822960" y="2331720"/>
            <a:ext cx="10515600" cy="1737360"/>
          </a:xfrm>
          <a:prstGeom prst="rect">
            <a:avLst/>
          </a:prstGeom>
          <a:noFill/>
          <a:ln/>
        </p:spPr>
        <p:txBody>
          <a:bodyPr wrap="square" lIns="0" tIns="0" rIns="0" bIns="0" rtlCol="0" anchor="ctr"/>
          <a:lstStyle/>
          <a:p>
            <a:pPr indent="0" marL="0">
              <a:lnSpc>
                <a:spcPts val="4800"/>
              </a:lnSpc>
              <a:buNone/>
            </a:pPr>
            <a:r>
              <a:rPr lang="en-US" sz="4000" b="1" dirty="0">
                <a:solidFill>
                  <a:srgbClr val="FFFFFF"/>
                </a:solidFill>
                <a:latin typeface="Arial" pitchFamily="34" charset="0"/>
                <a:ea typeface="Arial" pitchFamily="34" charset="-122"/>
                <a:cs typeface="Arial" pitchFamily="34" charset="-120"/>
              </a:rPr>
              <a:t>How AI-Driven Conclusions Get Validated,</a:t>
            </a:r>
            <a:endParaRPr lang="en-US" sz="4000" dirty="0"/>
          </a:p>
          <a:p>
            <a:pPr indent="0" marL="0">
              <a:lnSpc>
                <a:spcPts val="4800"/>
              </a:lnSpc>
              <a:buNone/>
            </a:pPr>
            <a:r>
              <a:rPr lang="en-US" sz="4000" b="1" dirty="0">
                <a:solidFill>
                  <a:srgbClr val="FFFFFF"/>
                </a:solidFill>
                <a:latin typeface="Arial" pitchFamily="34" charset="0"/>
                <a:ea typeface="Arial" pitchFamily="34" charset="-122"/>
                <a:cs typeface="Arial" pitchFamily="34" charset="-120"/>
              </a:rPr>
              <a:t>and What Comes Next</a:t>
            </a:r>
            <a:endParaRPr lang="en-US" sz="4000" dirty="0"/>
          </a:p>
        </p:txBody>
      </p:sp>
      <p:sp>
        <p:nvSpPr>
          <p:cNvPr id="5" name="Text 2"/>
          <p:cNvSpPr/>
          <p:nvPr/>
        </p:nvSpPr>
        <p:spPr>
          <a:xfrm>
            <a:off x="822960" y="4297680"/>
            <a:ext cx="10058400" cy="548640"/>
          </a:xfrm>
          <a:prstGeom prst="rect">
            <a:avLst/>
          </a:prstGeom>
          <a:noFill/>
          <a:ln/>
        </p:spPr>
        <p:txBody>
          <a:bodyPr wrap="square" lIns="0" tIns="0" rIns="0" bIns="0" rtlCol="0" anchor="ctr"/>
          <a:lstStyle/>
          <a:p>
            <a:pPr indent="0" marL="0">
              <a:lnSpc>
                <a:spcPts val="2400"/>
              </a:lnSpc>
              <a:buNone/>
            </a:pPr>
            <a:r>
              <a:rPr lang="en-US" sz="1700" dirty="0">
                <a:solidFill>
                  <a:srgbClr val="C9D2F0"/>
                </a:solidFill>
                <a:latin typeface="Arial" pitchFamily="34" charset="0"/>
                <a:ea typeface="Arial" pitchFamily="34" charset="-122"/>
                <a:cs typeface="Arial" pitchFamily="34" charset="-120"/>
              </a:rPr>
              <a:t>Companion to the whitepaper "You Cannot Grade Your Own Exam: Why Physical AI Needs Independent Verification"</a:t>
            </a:r>
            <a:endParaRPr lang="en-US" sz="1700" dirty="0"/>
          </a:p>
        </p:txBody>
      </p:sp>
      <p:sp>
        <p:nvSpPr>
          <p:cNvPr id="6" name="Shape 3"/>
          <p:cNvSpPr/>
          <p:nvPr/>
        </p:nvSpPr>
        <p:spPr>
          <a:xfrm>
            <a:off x="822960" y="5440680"/>
            <a:ext cx="1737360" cy="41148"/>
          </a:xfrm>
          <a:prstGeom prst="rect">
            <a:avLst/>
          </a:prstGeom>
          <a:solidFill>
            <a:srgbClr val="6DC02E"/>
          </a:solidFill>
          <a:ln w="12700">
            <a:solidFill>
              <a:srgbClr val="6DC02E"/>
            </a:solidFill>
            <a:prstDash val="solid"/>
          </a:ln>
        </p:spPr>
      </p:sp>
      <p:sp>
        <p:nvSpPr>
          <p:cNvPr id="7" name="Text 4"/>
          <p:cNvSpPr/>
          <p:nvPr/>
        </p:nvSpPr>
        <p:spPr>
          <a:xfrm>
            <a:off x="822960" y="5623560"/>
            <a:ext cx="10515600" cy="320040"/>
          </a:xfrm>
          <a:prstGeom prst="rect">
            <a:avLst/>
          </a:prstGeom>
          <a:noFill/>
          <a:ln/>
        </p:spPr>
        <p:txBody>
          <a:bodyPr wrap="square" lIns="0" tIns="0" rIns="0" bIns="0" rtlCol="0" anchor="ctr"/>
          <a:lstStyle/>
          <a:p>
            <a:pPr indent="0" marL="0">
              <a:buNone/>
            </a:pPr>
            <a:r>
              <a:rPr lang="en-US" sz="1500" b="1" dirty="0">
                <a:solidFill>
                  <a:srgbClr val="FFFFFF"/>
                </a:solidFill>
                <a:latin typeface="Arial" pitchFamily="34" charset="0"/>
                <a:ea typeface="Arial" pitchFamily="34" charset="-122"/>
                <a:cs typeface="Arial" pitchFamily="34" charset="-120"/>
              </a:rPr>
              <a:t>Mike Vildibill</a:t>
            </a:r>
            <a:endParaRPr lang="en-US" sz="1500" dirty="0"/>
          </a:p>
        </p:txBody>
      </p:sp>
      <p:sp>
        <p:nvSpPr>
          <p:cNvPr id="8" name="Text 5"/>
          <p:cNvSpPr/>
          <p:nvPr/>
        </p:nvSpPr>
        <p:spPr>
          <a:xfrm>
            <a:off x="822960" y="5943600"/>
            <a:ext cx="10515600" cy="320040"/>
          </a:xfrm>
          <a:prstGeom prst="rect">
            <a:avLst/>
          </a:prstGeom>
          <a:noFill/>
          <a:ln/>
        </p:spPr>
        <p:txBody>
          <a:bodyPr wrap="square" lIns="0" tIns="0" rIns="0" bIns="0" rtlCol="0" anchor="ctr"/>
          <a:lstStyle/>
          <a:p>
            <a:pPr indent="0" marL="0">
              <a:buNone/>
            </a:pPr>
            <a:r>
              <a:rPr lang="en-US" sz="1300" dirty="0">
                <a:solidFill>
                  <a:srgbClr val="C9D2F0"/>
                </a:solidFill>
                <a:latin typeface="Arial" pitchFamily="34" charset="0"/>
                <a:ea typeface="Arial" pitchFamily="34" charset="-122"/>
                <a:cs typeface="Arial" pitchFamily="34" charset="-120"/>
              </a:rPr>
              <a:t>Founder and Principal, NeoVerity Group  ·  CC BY 4.0</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00AEEF"/>
                </a:solidFill>
                <a:latin typeface="Arial" pitchFamily="34" charset="0"/>
                <a:ea typeface="Arial" pitchFamily="34" charset="-122"/>
                <a:cs typeface="Arial" pitchFamily="34" charset="-120"/>
              </a:rPr>
              <a:t>PART III · WHAT GOOD LOOKS LIKE</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The answer: independent verification</a:t>
            </a:r>
            <a:endParaRPr lang="en-US" sz="2700" dirty="0"/>
          </a:p>
        </p:txBody>
      </p:sp>
      <p:sp>
        <p:nvSpPr>
          <p:cNvPr id="4" name="Shape 2"/>
          <p:cNvSpPr/>
          <p:nvPr/>
        </p:nvSpPr>
        <p:spPr>
          <a:xfrm>
            <a:off x="4343400" y="1572768"/>
            <a:ext cx="3474720" cy="457200"/>
          </a:xfrm>
          <a:prstGeom prst="roundRect">
            <a:avLst>
              <a:gd name="adj" fmla="val 50000"/>
            </a:avLst>
          </a:prstGeom>
          <a:solidFill>
            <a:srgbClr val="00AEEF"/>
          </a:solidFill>
          <a:ln w="12700">
            <a:solidFill>
              <a:srgbClr val="00AEEF"/>
            </a:solidFill>
            <a:prstDash val="solid"/>
          </a:ln>
        </p:spPr>
      </p:sp>
      <p:sp>
        <p:nvSpPr>
          <p:cNvPr id="5" name="Text 3"/>
          <p:cNvSpPr/>
          <p:nvPr/>
        </p:nvSpPr>
        <p:spPr>
          <a:xfrm>
            <a:off x="4343400" y="1572768"/>
            <a:ext cx="3474720" cy="457200"/>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A machine-generated claim</a:t>
            </a:r>
            <a:endParaRPr lang="en-US" sz="1400" dirty="0"/>
          </a:p>
        </p:txBody>
      </p:sp>
      <p:sp>
        <p:nvSpPr>
          <p:cNvPr id="6" name="Shape 4"/>
          <p:cNvSpPr/>
          <p:nvPr/>
        </p:nvSpPr>
        <p:spPr>
          <a:xfrm>
            <a:off x="6080760" y="2084832"/>
            <a:ext cx="0" cy="274320"/>
          </a:xfrm>
          <a:prstGeom prst="line">
            <a:avLst/>
          </a:prstGeom>
          <a:noFill/>
          <a:ln w="31750">
            <a:solidFill>
              <a:srgbClr val="1E2B8E"/>
            </a:solidFill>
            <a:prstDash val="solid"/>
            <a:tailEnd type="triangle"/>
          </a:ln>
        </p:spPr>
      </p:sp>
      <p:sp>
        <p:nvSpPr>
          <p:cNvPr id="7" name="Shape 5"/>
          <p:cNvSpPr/>
          <p:nvPr/>
        </p:nvSpPr>
        <p:spPr>
          <a:xfrm>
            <a:off x="548640" y="2450592"/>
            <a:ext cx="11064240" cy="1783080"/>
          </a:xfrm>
          <a:prstGeom prst="rect">
            <a:avLst/>
          </a:prstGeom>
          <a:solidFill>
            <a:srgbClr val="F4F8FD"/>
          </a:solidFill>
          <a:ln w="19050">
            <a:solidFill>
              <a:srgbClr val="1E2B8E"/>
            </a:solidFill>
            <a:prstDash val="solid"/>
          </a:ln>
        </p:spPr>
      </p:sp>
      <p:sp>
        <p:nvSpPr>
          <p:cNvPr id="8" name="Text 6"/>
          <p:cNvSpPr/>
          <p:nvPr/>
        </p:nvSpPr>
        <p:spPr>
          <a:xfrm>
            <a:off x="548640" y="2606040"/>
            <a:ext cx="11064240" cy="274320"/>
          </a:xfrm>
          <a:prstGeom prst="rect">
            <a:avLst/>
          </a:prstGeom>
          <a:noFill/>
          <a:ln/>
        </p:spPr>
        <p:txBody>
          <a:bodyPr wrap="square" lIns="0" tIns="0" rIns="0" bIns="0" rtlCol="0" anchor="ctr"/>
          <a:lstStyle/>
          <a:p>
            <a:pPr algn="ctr" indent="0" marL="0">
              <a:buNone/>
            </a:pPr>
            <a:r>
              <a:rPr lang="en-US" sz="1200" b="1" spc="150" kern="0" dirty="0">
                <a:solidFill>
                  <a:srgbClr val="1E2B8E"/>
                </a:solidFill>
                <a:latin typeface="Arial" pitchFamily="34" charset="0"/>
                <a:ea typeface="Arial" pitchFamily="34" charset="-122"/>
                <a:cs typeface="Arial" pitchFamily="34" charset="-120"/>
              </a:rPr>
              <a:t>THE INDEPENDENT VERIFICATION LAYER</a:t>
            </a:r>
            <a:endParaRPr lang="en-US" sz="1200" dirty="0"/>
          </a:p>
        </p:txBody>
      </p:sp>
      <p:sp>
        <p:nvSpPr>
          <p:cNvPr id="9" name="Text 7"/>
          <p:cNvSpPr/>
          <p:nvPr/>
        </p:nvSpPr>
        <p:spPr>
          <a:xfrm>
            <a:off x="548640" y="2871216"/>
            <a:ext cx="11064240" cy="320040"/>
          </a:xfrm>
          <a:prstGeom prst="rect">
            <a:avLst/>
          </a:prstGeom>
          <a:noFill/>
          <a:ln/>
        </p:spPr>
        <p:txBody>
          <a:bodyPr wrap="square" lIns="0" tIns="0" rIns="0" bIns="0" rtlCol="0" anchor="ctr"/>
          <a:lstStyle/>
          <a:p>
            <a:pPr algn="ctr" indent="0" marL="0">
              <a:buNone/>
            </a:pPr>
            <a:r>
              <a:rPr lang="en-US" sz="1600" b="1" dirty="0">
                <a:solidFill>
                  <a:srgbClr val="1A1A1A"/>
                </a:solidFill>
                <a:latin typeface="Arial" pitchFamily="34" charset="0"/>
                <a:ea typeface="Arial" pitchFamily="34" charset="-122"/>
                <a:cs typeface="Arial" pitchFamily="34" charset="-120"/>
              </a:rPr>
              <a:t>Checkers that fail differently from the system they verify.</a:t>
            </a:r>
            <a:endParaRPr lang="en-US" sz="1600" dirty="0"/>
          </a:p>
        </p:txBody>
      </p:sp>
      <p:sp>
        <p:nvSpPr>
          <p:cNvPr id="10" name="Shape 8"/>
          <p:cNvSpPr/>
          <p:nvPr/>
        </p:nvSpPr>
        <p:spPr>
          <a:xfrm>
            <a:off x="868680" y="3310128"/>
            <a:ext cx="3291840" cy="786384"/>
          </a:xfrm>
          <a:prstGeom prst="rect">
            <a:avLst/>
          </a:prstGeom>
          <a:solidFill>
            <a:srgbClr val="FFFFFF"/>
          </a:solidFill>
          <a:ln w="12700">
            <a:solidFill>
              <a:srgbClr val="D9DEEB"/>
            </a:solidFill>
            <a:prstDash val="solid"/>
          </a:ln>
        </p:spPr>
      </p:sp>
      <p:sp>
        <p:nvSpPr>
          <p:cNvPr id="11" name="Shape 9"/>
          <p:cNvSpPr/>
          <p:nvPr/>
        </p:nvSpPr>
        <p:spPr>
          <a:xfrm>
            <a:off x="868680" y="3310128"/>
            <a:ext cx="91440" cy="786384"/>
          </a:xfrm>
          <a:prstGeom prst="rect">
            <a:avLst/>
          </a:prstGeom>
          <a:solidFill>
            <a:srgbClr val="1E2B8E"/>
          </a:solidFill>
          <a:ln w="12700">
            <a:solidFill>
              <a:srgbClr val="1E2B8E"/>
            </a:solidFill>
            <a:prstDash val="solid"/>
          </a:ln>
        </p:spPr>
      </p:sp>
      <p:sp>
        <p:nvSpPr>
          <p:cNvPr id="12" name="Text 10"/>
          <p:cNvSpPr/>
          <p:nvPr/>
        </p:nvSpPr>
        <p:spPr>
          <a:xfrm>
            <a:off x="1069848" y="3383280"/>
            <a:ext cx="2999232" cy="274320"/>
          </a:xfrm>
          <a:prstGeom prst="rect">
            <a:avLst/>
          </a:prstGeom>
          <a:noFill/>
          <a:ln/>
        </p:spPr>
        <p:txBody>
          <a:bodyPr wrap="square" lIns="0" tIns="0" rIns="0" bIns="0" rtlCol="0" anchor="ctr"/>
          <a:lstStyle/>
          <a:p>
            <a:pPr indent="0" marL="0">
              <a:buNone/>
            </a:pPr>
            <a:r>
              <a:rPr lang="en-US" sz="1400" b="1" dirty="0">
                <a:solidFill>
                  <a:srgbClr val="1E2B8E"/>
                </a:solidFill>
                <a:latin typeface="Arial" pitchFamily="34" charset="0"/>
                <a:ea typeface="Arial" pitchFamily="34" charset="-122"/>
                <a:cs typeface="Arial" pitchFamily="34" charset="-120"/>
              </a:rPr>
              <a:t>Different blind spots</a:t>
            </a:r>
            <a:endParaRPr lang="en-US" sz="1400" dirty="0"/>
          </a:p>
        </p:txBody>
      </p:sp>
      <p:sp>
        <p:nvSpPr>
          <p:cNvPr id="13" name="Text 11"/>
          <p:cNvSpPr/>
          <p:nvPr/>
        </p:nvSpPr>
        <p:spPr>
          <a:xfrm>
            <a:off x="1069848" y="3648456"/>
            <a:ext cx="2999232" cy="402336"/>
          </a:xfrm>
          <a:prstGeom prst="rect">
            <a:avLst/>
          </a:prstGeom>
          <a:noFill/>
          <a:ln/>
        </p:spPr>
        <p:txBody>
          <a:bodyPr wrap="square" lIns="0" tIns="0" rIns="0" bIns="0" rtlCol="0" anchor="ctr"/>
          <a:lstStyle/>
          <a:p>
            <a:pPr indent="0" marL="0">
              <a:lnSpc>
                <a:spcPts val="1400"/>
              </a:lnSpc>
              <a:buNone/>
            </a:pPr>
            <a:r>
              <a:rPr lang="en-US" sz="1150" dirty="0">
                <a:solidFill>
                  <a:srgbClr val="555B6B"/>
                </a:solidFill>
                <a:latin typeface="Arial" pitchFamily="34" charset="0"/>
                <a:ea typeface="Arial" pitchFamily="34" charset="-122"/>
                <a:cs typeface="Arial" pitchFamily="34" charset="-120"/>
              </a:rPr>
              <a:t>each is wrong on different inputs, so one catches what another misses</a:t>
            </a:r>
            <a:endParaRPr lang="en-US" sz="1150" dirty="0"/>
          </a:p>
        </p:txBody>
      </p:sp>
      <p:sp>
        <p:nvSpPr>
          <p:cNvPr id="14" name="Shape 12"/>
          <p:cNvSpPr/>
          <p:nvPr/>
        </p:nvSpPr>
        <p:spPr>
          <a:xfrm>
            <a:off x="4407408" y="3310128"/>
            <a:ext cx="3291840" cy="786384"/>
          </a:xfrm>
          <a:prstGeom prst="rect">
            <a:avLst/>
          </a:prstGeom>
          <a:solidFill>
            <a:srgbClr val="FFFFFF"/>
          </a:solidFill>
          <a:ln w="12700">
            <a:solidFill>
              <a:srgbClr val="D9DEEB"/>
            </a:solidFill>
            <a:prstDash val="solid"/>
          </a:ln>
        </p:spPr>
      </p:sp>
      <p:sp>
        <p:nvSpPr>
          <p:cNvPr id="15" name="Shape 13"/>
          <p:cNvSpPr/>
          <p:nvPr/>
        </p:nvSpPr>
        <p:spPr>
          <a:xfrm>
            <a:off x="4407408" y="3310128"/>
            <a:ext cx="91440" cy="786384"/>
          </a:xfrm>
          <a:prstGeom prst="rect">
            <a:avLst/>
          </a:prstGeom>
          <a:solidFill>
            <a:srgbClr val="00AEEF"/>
          </a:solidFill>
          <a:ln w="12700">
            <a:solidFill>
              <a:srgbClr val="00AEEF"/>
            </a:solidFill>
            <a:prstDash val="solid"/>
          </a:ln>
        </p:spPr>
      </p:sp>
      <p:sp>
        <p:nvSpPr>
          <p:cNvPr id="16" name="Text 14"/>
          <p:cNvSpPr/>
          <p:nvPr/>
        </p:nvSpPr>
        <p:spPr>
          <a:xfrm>
            <a:off x="4608576" y="3383280"/>
            <a:ext cx="2999232" cy="274320"/>
          </a:xfrm>
          <a:prstGeom prst="rect">
            <a:avLst/>
          </a:prstGeom>
          <a:noFill/>
          <a:ln/>
        </p:spPr>
        <p:txBody>
          <a:bodyPr wrap="square" lIns="0" tIns="0" rIns="0" bIns="0" rtlCol="0" anchor="ctr"/>
          <a:lstStyle/>
          <a:p>
            <a:pPr indent="0" marL="0">
              <a:buNone/>
            </a:pPr>
            <a:r>
              <a:rPr lang="en-US" sz="1400" b="1" dirty="0">
                <a:solidFill>
                  <a:srgbClr val="1E2B8E"/>
                </a:solidFill>
                <a:latin typeface="Arial" pitchFamily="34" charset="0"/>
                <a:ea typeface="Arial" pitchFamily="34" charset="-122"/>
                <a:cs typeface="Arial" pitchFamily="34" charset="-120"/>
              </a:rPr>
              <a:t>No common source</a:t>
            </a:r>
            <a:endParaRPr lang="en-US" sz="1400" dirty="0"/>
          </a:p>
        </p:txBody>
      </p:sp>
      <p:sp>
        <p:nvSpPr>
          <p:cNvPr id="17" name="Text 15"/>
          <p:cNvSpPr/>
          <p:nvPr/>
        </p:nvSpPr>
        <p:spPr>
          <a:xfrm>
            <a:off x="4608576" y="3648456"/>
            <a:ext cx="2999232" cy="402336"/>
          </a:xfrm>
          <a:prstGeom prst="rect">
            <a:avLst/>
          </a:prstGeom>
          <a:noFill/>
          <a:ln/>
        </p:spPr>
        <p:txBody>
          <a:bodyPr wrap="square" lIns="0" tIns="0" rIns="0" bIns="0" rtlCol="0" anchor="ctr"/>
          <a:lstStyle/>
          <a:p>
            <a:pPr indent="0" marL="0">
              <a:lnSpc>
                <a:spcPts val="1400"/>
              </a:lnSpc>
              <a:buNone/>
            </a:pPr>
            <a:r>
              <a:rPr lang="en-US" sz="1150" dirty="0">
                <a:solidFill>
                  <a:srgbClr val="555B6B"/>
                </a:solidFill>
                <a:latin typeface="Arial" pitchFamily="34" charset="0"/>
                <a:ea typeface="Arial" pitchFamily="34" charset="-122"/>
                <a:cs typeface="Arial" pitchFamily="34" charset="-120"/>
              </a:rPr>
              <a:t>not the training data, architecture, base model, or vendor</a:t>
            </a:r>
            <a:endParaRPr lang="en-US" sz="1150" dirty="0"/>
          </a:p>
        </p:txBody>
      </p:sp>
      <p:sp>
        <p:nvSpPr>
          <p:cNvPr id="18" name="Shape 16"/>
          <p:cNvSpPr/>
          <p:nvPr/>
        </p:nvSpPr>
        <p:spPr>
          <a:xfrm>
            <a:off x="7946136" y="3310128"/>
            <a:ext cx="3291840" cy="786384"/>
          </a:xfrm>
          <a:prstGeom prst="rect">
            <a:avLst/>
          </a:prstGeom>
          <a:solidFill>
            <a:srgbClr val="FFFFFF"/>
          </a:solidFill>
          <a:ln w="12700">
            <a:solidFill>
              <a:srgbClr val="D9DEEB"/>
            </a:solidFill>
            <a:prstDash val="solid"/>
          </a:ln>
        </p:spPr>
      </p:sp>
      <p:sp>
        <p:nvSpPr>
          <p:cNvPr id="19" name="Shape 17"/>
          <p:cNvSpPr/>
          <p:nvPr/>
        </p:nvSpPr>
        <p:spPr>
          <a:xfrm>
            <a:off x="7946136" y="3310128"/>
            <a:ext cx="91440" cy="786384"/>
          </a:xfrm>
          <a:prstGeom prst="rect">
            <a:avLst/>
          </a:prstGeom>
          <a:solidFill>
            <a:srgbClr val="6DC02E"/>
          </a:solidFill>
          <a:ln w="12700">
            <a:solidFill>
              <a:srgbClr val="6DC02E"/>
            </a:solidFill>
            <a:prstDash val="solid"/>
          </a:ln>
        </p:spPr>
      </p:sp>
      <p:sp>
        <p:nvSpPr>
          <p:cNvPr id="20" name="Text 18"/>
          <p:cNvSpPr/>
          <p:nvPr/>
        </p:nvSpPr>
        <p:spPr>
          <a:xfrm>
            <a:off x="8147304" y="3383280"/>
            <a:ext cx="2999232" cy="274320"/>
          </a:xfrm>
          <a:prstGeom prst="rect">
            <a:avLst/>
          </a:prstGeom>
          <a:noFill/>
          <a:ln/>
        </p:spPr>
        <p:txBody>
          <a:bodyPr wrap="square" lIns="0" tIns="0" rIns="0" bIns="0" rtlCol="0" anchor="ctr"/>
          <a:lstStyle/>
          <a:p>
            <a:pPr indent="0" marL="0">
              <a:buNone/>
            </a:pPr>
            <a:r>
              <a:rPr lang="en-US" sz="1400" b="1" dirty="0">
                <a:solidFill>
                  <a:srgbClr val="1E2B8E"/>
                </a:solidFill>
                <a:latin typeface="Arial" pitchFamily="34" charset="0"/>
                <a:ea typeface="Arial" pitchFamily="34" charset="-122"/>
                <a:cs typeface="Arial" pitchFamily="34" charset="-120"/>
              </a:rPr>
              <a:t>Independence is proven</a:t>
            </a:r>
            <a:endParaRPr lang="en-US" sz="1400" dirty="0"/>
          </a:p>
        </p:txBody>
      </p:sp>
      <p:sp>
        <p:nvSpPr>
          <p:cNvPr id="21" name="Text 19"/>
          <p:cNvSpPr/>
          <p:nvPr/>
        </p:nvSpPr>
        <p:spPr>
          <a:xfrm>
            <a:off x="8147304" y="3648456"/>
            <a:ext cx="2999232" cy="402336"/>
          </a:xfrm>
          <a:prstGeom prst="rect">
            <a:avLst/>
          </a:prstGeom>
          <a:noFill/>
          <a:ln/>
        </p:spPr>
        <p:txBody>
          <a:bodyPr wrap="square" lIns="0" tIns="0" rIns="0" bIns="0" rtlCol="0" anchor="ctr"/>
          <a:lstStyle/>
          <a:p>
            <a:pPr indent="0" marL="0">
              <a:lnSpc>
                <a:spcPts val="1400"/>
              </a:lnSpc>
              <a:buNone/>
            </a:pPr>
            <a:r>
              <a:rPr lang="en-US" sz="1150" dirty="0">
                <a:solidFill>
                  <a:srgbClr val="555B6B"/>
                </a:solidFill>
                <a:latin typeface="Arial" pitchFamily="34" charset="0"/>
                <a:ea typeface="Arial" pitchFamily="34" charset="-122"/>
                <a:cs typeface="Arial" pitchFamily="34" charset="-120"/>
              </a:rPr>
              <a:t>a property to be engineered and audited, never assumed</a:t>
            </a:r>
            <a:endParaRPr lang="en-US" sz="1150" dirty="0"/>
          </a:p>
        </p:txBody>
      </p:sp>
      <p:sp>
        <p:nvSpPr>
          <p:cNvPr id="22" name="Shape 20"/>
          <p:cNvSpPr/>
          <p:nvPr/>
        </p:nvSpPr>
        <p:spPr>
          <a:xfrm>
            <a:off x="6080760" y="4297680"/>
            <a:ext cx="0" cy="274320"/>
          </a:xfrm>
          <a:prstGeom prst="line">
            <a:avLst/>
          </a:prstGeom>
          <a:noFill/>
          <a:ln w="31750">
            <a:solidFill>
              <a:srgbClr val="1E2B8E"/>
            </a:solidFill>
            <a:prstDash val="solid"/>
            <a:tailEnd type="triangle"/>
          </a:ln>
        </p:spPr>
      </p:sp>
      <p:sp>
        <p:nvSpPr>
          <p:cNvPr id="23" name="Shape 21"/>
          <p:cNvSpPr/>
          <p:nvPr/>
        </p:nvSpPr>
        <p:spPr>
          <a:xfrm>
            <a:off x="2651760" y="4645152"/>
            <a:ext cx="6858000" cy="457200"/>
          </a:xfrm>
          <a:prstGeom prst="rect">
            <a:avLst/>
          </a:prstGeom>
          <a:solidFill>
            <a:srgbClr val="6DC02E"/>
          </a:solidFill>
          <a:ln w="12700">
            <a:solidFill>
              <a:srgbClr val="6DC02E"/>
            </a:solidFill>
            <a:prstDash val="solid"/>
          </a:ln>
        </p:spPr>
      </p:sp>
      <p:sp>
        <p:nvSpPr>
          <p:cNvPr id="24" name="Text 22"/>
          <p:cNvSpPr/>
          <p:nvPr/>
        </p:nvSpPr>
        <p:spPr>
          <a:xfrm>
            <a:off x="2651760" y="4645152"/>
            <a:ext cx="6858000" cy="457200"/>
          </a:xfrm>
          <a:prstGeom prst="rect">
            <a:avLst/>
          </a:prstGeom>
          <a:noFill/>
          <a:ln/>
        </p:spPr>
        <p:txBody>
          <a:bodyPr wrap="square" lIns="0" tIns="0" rIns="0" bIns="0" rtlCol="0" anchor="ctr"/>
          <a:lstStyle/>
          <a:p>
            <a:pPr algn="ctr" indent="0" marL="0">
              <a:buNone/>
            </a:pPr>
            <a:r>
              <a:rPr lang="en-US" sz="1300" b="1" dirty="0">
                <a:solidFill>
                  <a:srgbClr val="1A1A1A"/>
                </a:solidFill>
                <a:latin typeface="Arial" pitchFamily="34" charset="0"/>
                <a:ea typeface="Arial" pitchFamily="34" charset="-122"/>
                <a:cs typeface="Arial" pitchFamily="34" charset="-120"/>
              </a:rPr>
              <a:t>Cross-checked before it touches the physical world  ·  Layer 1</a:t>
            </a:r>
            <a:endParaRPr lang="en-US" sz="1300" dirty="0"/>
          </a:p>
        </p:txBody>
      </p:sp>
      <p:sp>
        <p:nvSpPr>
          <p:cNvPr id="25" name="Text 23"/>
          <p:cNvSpPr/>
          <p:nvPr/>
        </p:nvSpPr>
        <p:spPr>
          <a:xfrm>
            <a:off x="548640" y="5440680"/>
            <a:ext cx="11064240" cy="640080"/>
          </a:xfrm>
          <a:prstGeom prst="rect">
            <a:avLst/>
          </a:prstGeom>
          <a:noFill/>
          <a:ln/>
        </p:spPr>
        <p:txBody>
          <a:bodyPr wrap="square" lIns="0" tIns="0" rIns="0" bIns="0" rtlCol="0" anchor="ctr"/>
          <a:lstStyle/>
          <a:p>
            <a:pPr indent="0" marL="0">
              <a:lnSpc>
                <a:spcPts val="2000"/>
              </a:lnSpc>
              <a:buNone/>
            </a:pPr>
            <a:r>
              <a:rPr lang="en-US" sz="1400" b="1" dirty="0">
                <a:solidFill>
                  <a:srgbClr val="1E2B8E"/>
                </a:solidFill>
                <a:latin typeface="Arial" pitchFamily="34" charset="0"/>
                <a:ea typeface="Arial" pitchFamily="34" charset="-122"/>
                <a:cs typeface="Arial" pitchFamily="34" charset="-120"/>
              </a:rPr>
              <a:t>"Differently wrong," not more of the same model. </a:t>
            </a:r>
            <a:pPr indent="0" marL="0">
              <a:lnSpc>
                <a:spcPts val="2000"/>
              </a:lnSpc>
              <a:buNone/>
            </a:pPr>
            <a:r>
              <a:rPr lang="en-US" sz="1400" dirty="0">
                <a:solidFill>
                  <a:srgbClr val="1A1A1A"/>
                </a:solidFill>
                <a:latin typeface="Arial" pitchFamily="34" charset="0"/>
                <a:ea typeface="Arial" pitchFamily="34" charset="-122"/>
                <a:cs typeface="Arial" pitchFamily="34" charset="-120"/>
              </a:rPr>
              <a:t>Agreement is informative only because the checkers fail in different ways. Agreement among correlated estimators is false comfort.</a:t>
            </a:r>
            <a:endParaRPr lang="en-US" sz="1400" dirty="0"/>
          </a:p>
        </p:txBody>
      </p:sp>
      <p:sp>
        <p:nvSpPr>
          <p:cNvPr id="26" name="Shape 24"/>
          <p:cNvSpPr/>
          <p:nvPr/>
        </p:nvSpPr>
        <p:spPr>
          <a:xfrm>
            <a:off x="9921240" y="274320"/>
            <a:ext cx="1737360" cy="310896"/>
          </a:xfrm>
          <a:prstGeom prst="roundRect">
            <a:avLst>
              <a:gd name="adj" fmla="val 50000"/>
            </a:avLst>
          </a:prstGeom>
          <a:solidFill>
            <a:srgbClr val="FFFFFF"/>
          </a:solidFill>
          <a:ln w="12700">
            <a:solidFill>
              <a:srgbClr val="00AEEF"/>
            </a:solidFill>
            <a:prstDash val="solid"/>
          </a:ln>
        </p:spPr>
      </p:sp>
      <p:sp>
        <p:nvSpPr>
          <p:cNvPr id="27" name="Shape 25"/>
          <p:cNvSpPr/>
          <p:nvPr/>
        </p:nvSpPr>
        <p:spPr>
          <a:xfrm>
            <a:off x="10076688" y="384048"/>
            <a:ext cx="109728" cy="109728"/>
          </a:xfrm>
          <a:prstGeom prst="ellipse">
            <a:avLst/>
          </a:prstGeom>
          <a:solidFill>
            <a:srgbClr val="00AEEF"/>
          </a:solidFill>
          <a:ln w="12700">
            <a:solidFill>
              <a:srgbClr val="00AEEF"/>
            </a:solidFill>
            <a:prstDash val="solid"/>
          </a:ln>
        </p:spPr>
      </p:sp>
      <p:sp>
        <p:nvSpPr>
          <p:cNvPr id="28" name="Text 26"/>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00AEEF"/>
                </a:solidFill>
                <a:latin typeface="Arial" pitchFamily="34" charset="0"/>
                <a:ea typeface="Arial" pitchFamily="34" charset="-122"/>
                <a:cs typeface="Arial" pitchFamily="34" charset="-120"/>
              </a:rPr>
              <a:t>FRAMEWORK</a:t>
            </a:r>
            <a:endParaRPr lang="en-US" sz="1000" dirty="0"/>
          </a:p>
        </p:txBody>
      </p:sp>
      <p:pic>
        <p:nvPicPr>
          <p:cNvPr id="29"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30" name="Text 27"/>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31" name="Text 28"/>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00AEEF"/>
                </a:solidFill>
                <a:latin typeface="Arial" pitchFamily="34" charset="0"/>
                <a:ea typeface="Arial" pitchFamily="34" charset="-122"/>
                <a:cs typeface="Arial" pitchFamily="34" charset="-120"/>
              </a:rPr>
              <a:t>PART III · WHAT GOOD LOOKS LIKE</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The one property that makes it work: the checkers fail differently</a:t>
            </a:r>
            <a:endParaRPr lang="en-US" sz="2700" dirty="0"/>
          </a:p>
        </p:txBody>
      </p:sp>
      <p:sp>
        <p:nvSpPr>
          <p:cNvPr id="4" name="Text 2"/>
          <p:cNvSpPr/>
          <p:nvPr/>
        </p:nvSpPr>
        <p:spPr>
          <a:xfrm>
            <a:off x="548640" y="1664208"/>
            <a:ext cx="11064240" cy="640080"/>
          </a:xfrm>
          <a:prstGeom prst="rect">
            <a:avLst/>
          </a:prstGeom>
          <a:noFill/>
          <a:ln/>
        </p:spPr>
        <p:txBody>
          <a:bodyPr wrap="square" lIns="0" tIns="0" rIns="0" bIns="0" rtlCol="0" anchor="ctr"/>
          <a:lstStyle/>
          <a:p>
            <a:pPr indent="0" marL="0">
              <a:lnSpc>
                <a:spcPts val="2100"/>
              </a:lnSpc>
              <a:buNone/>
            </a:pPr>
            <a:r>
              <a:rPr lang="en-US" sz="1500" dirty="0">
                <a:solidFill>
                  <a:srgbClr val="1A1A1A"/>
                </a:solidFill>
                <a:latin typeface="Arial" pitchFamily="34" charset="0"/>
                <a:ea typeface="Arial" pitchFamily="34" charset="-122"/>
                <a:cs typeface="Arial" pitchFamily="34" charset="-120"/>
              </a:rPr>
              <a:t>Independence is not a count of checkers. It is whether they fail on the same inputs. The two panels below run two checkers over the same eight claims; the only difference is whether their errors overlap, and it flips their agreement from meaningless to real evidence.</a:t>
            </a:r>
            <a:endParaRPr lang="en-US" sz="1500" dirty="0"/>
          </a:p>
        </p:txBody>
      </p:sp>
      <p:sp>
        <p:nvSpPr>
          <p:cNvPr id="5" name="Shape 3"/>
          <p:cNvSpPr/>
          <p:nvPr/>
        </p:nvSpPr>
        <p:spPr>
          <a:xfrm>
            <a:off x="548640" y="2423160"/>
            <a:ext cx="5257800" cy="3246120"/>
          </a:xfrm>
          <a:prstGeom prst="rect">
            <a:avLst/>
          </a:prstGeom>
          <a:solidFill>
            <a:srgbClr val="FFFFFF"/>
          </a:solidFill>
          <a:ln w="12700">
            <a:solidFill>
              <a:srgbClr val="D9DEEB"/>
            </a:solidFill>
            <a:prstDash val="solid"/>
          </a:ln>
        </p:spPr>
      </p:sp>
      <p:sp>
        <p:nvSpPr>
          <p:cNvPr id="6" name="Shape 4"/>
          <p:cNvSpPr/>
          <p:nvPr/>
        </p:nvSpPr>
        <p:spPr>
          <a:xfrm>
            <a:off x="548640" y="2423160"/>
            <a:ext cx="5257800" cy="457200"/>
          </a:xfrm>
          <a:prstGeom prst="rect">
            <a:avLst/>
          </a:prstGeom>
          <a:solidFill>
            <a:srgbClr val="C62828"/>
          </a:solidFill>
          <a:ln w="12700">
            <a:solidFill>
              <a:srgbClr val="C62828"/>
            </a:solidFill>
            <a:prstDash val="solid"/>
          </a:ln>
        </p:spPr>
      </p:sp>
      <p:sp>
        <p:nvSpPr>
          <p:cNvPr id="7" name="Text 5"/>
          <p:cNvSpPr/>
          <p:nvPr/>
        </p:nvSpPr>
        <p:spPr>
          <a:xfrm>
            <a:off x="777240" y="2423160"/>
            <a:ext cx="4800600" cy="457200"/>
          </a:xfrm>
          <a:prstGeom prst="rect">
            <a:avLst/>
          </a:prstGeom>
          <a:noFill/>
          <a:ln/>
        </p:spPr>
        <p:txBody>
          <a:bodyPr wrap="square" lIns="0" tIns="0" rIns="0" bIns="0" rtlCol="0" anchor="ctr"/>
          <a:lstStyle/>
          <a:p>
            <a:pPr indent="0" marL="0">
              <a:buNone/>
            </a:pPr>
            <a:r>
              <a:rPr lang="en-US" sz="1500" b="1" dirty="0">
                <a:solidFill>
                  <a:srgbClr val="FFFFFF"/>
                </a:solidFill>
                <a:latin typeface="Arial" pitchFamily="34" charset="0"/>
                <a:ea typeface="Arial" pitchFamily="34" charset="-122"/>
                <a:cs typeface="Arial" pitchFamily="34" charset="-120"/>
              </a:rPr>
              <a:t>Correlated checkers</a:t>
            </a:r>
            <a:endParaRPr lang="en-US" sz="1500" dirty="0"/>
          </a:p>
        </p:txBody>
      </p:sp>
      <p:sp>
        <p:nvSpPr>
          <p:cNvPr id="8" name="Text 6"/>
          <p:cNvSpPr/>
          <p:nvPr/>
        </p:nvSpPr>
        <p:spPr>
          <a:xfrm>
            <a:off x="777240" y="3063240"/>
            <a:ext cx="1143000" cy="402336"/>
          </a:xfrm>
          <a:prstGeom prst="rect">
            <a:avLst/>
          </a:prstGeom>
          <a:noFill/>
          <a:ln/>
        </p:spPr>
        <p:txBody>
          <a:bodyPr wrap="square" lIns="0" tIns="0" rIns="0" bIns="0" rtlCol="0" anchor="ctr"/>
          <a:lstStyle/>
          <a:p>
            <a:pPr indent="0" marL="0">
              <a:buNone/>
            </a:pPr>
            <a:r>
              <a:rPr lang="en-US" sz="1200" b="1" dirty="0">
                <a:solidFill>
                  <a:srgbClr val="1E2B8E"/>
                </a:solidFill>
                <a:latin typeface="Arial" pitchFamily="34" charset="0"/>
                <a:ea typeface="Arial" pitchFamily="34" charset="-122"/>
                <a:cs typeface="Arial" pitchFamily="34" charset="-120"/>
              </a:rPr>
              <a:t>Checker A</a:t>
            </a:r>
            <a:endParaRPr lang="en-US" sz="1200" dirty="0"/>
          </a:p>
        </p:txBody>
      </p:sp>
      <p:sp>
        <p:nvSpPr>
          <p:cNvPr id="9" name="Shape 7"/>
          <p:cNvSpPr/>
          <p:nvPr/>
        </p:nvSpPr>
        <p:spPr>
          <a:xfrm>
            <a:off x="1965960" y="3063240"/>
            <a:ext cx="365760" cy="402336"/>
          </a:xfrm>
          <a:prstGeom prst="rect">
            <a:avLst/>
          </a:prstGeom>
          <a:solidFill>
            <a:srgbClr val="E9F5DF"/>
          </a:solidFill>
          <a:ln w="12700">
            <a:solidFill>
              <a:srgbClr val="6DC02E"/>
            </a:solidFill>
            <a:prstDash val="solid"/>
          </a:ln>
        </p:spPr>
      </p:sp>
      <p:sp>
        <p:nvSpPr>
          <p:cNvPr id="10" name="Text 8"/>
          <p:cNvSpPr/>
          <p:nvPr/>
        </p:nvSpPr>
        <p:spPr>
          <a:xfrm>
            <a:off x="1965960" y="3063240"/>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11" name="Shape 9"/>
          <p:cNvSpPr/>
          <p:nvPr/>
        </p:nvSpPr>
        <p:spPr>
          <a:xfrm>
            <a:off x="2414016" y="3063240"/>
            <a:ext cx="365760" cy="402336"/>
          </a:xfrm>
          <a:prstGeom prst="rect">
            <a:avLst/>
          </a:prstGeom>
          <a:solidFill>
            <a:srgbClr val="E9F5DF"/>
          </a:solidFill>
          <a:ln w="12700">
            <a:solidFill>
              <a:srgbClr val="6DC02E"/>
            </a:solidFill>
            <a:prstDash val="solid"/>
          </a:ln>
        </p:spPr>
      </p:sp>
      <p:sp>
        <p:nvSpPr>
          <p:cNvPr id="12" name="Text 10"/>
          <p:cNvSpPr/>
          <p:nvPr/>
        </p:nvSpPr>
        <p:spPr>
          <a:xfrm>
            <a:off x="2414016" y="3063240"/>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13" name="Shape 11"/>
          <p:cNvSpPr/>
          <p:nvPr/>
        </p:nvSpPr>
        <p:spPr>
          <a:xfrm>
            <a:off x="2862072" y="3063240"/>
            <a:ext cx="365760" cy="402336"/>
          </a:xfrm>
          <a:prstGeom prst="rect">
            <a:avLst/>
          </a:prstGeom>
          <a:solidFill>
            <a:srgbClr val="E9F5DF"/>
          </a:solidFill>
          <a:ln w="12700">
            <a:solidFill>
              <a:srgbClr val="6DC02E"/>
            </a:solidFill>
            <a:prstDash val="solid"/>
          </a:ln>
        </p:spPr>
      </p:sp>
      <p:sp>
        <p:nvSpPr>
          <p:cNvPr id="14" name="Text 12"/>
          <p:cNvSpPr/>
          <p:nvPr/>
        </p:nvSpPr>
        <p:spPr>
          <a:xfrm>
            <a:off x="2862072" y="3063240"/>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15" name="Shape 13"/>
          <p:cNvSpPr/>
          <p:nvPr/>
        </p:nvSpPr>
        <p:spPr>
          <a:xfrm>
            <a:off x="3310128" y="3063240"/>
            <a:ext cx="365760" cy="402336"/>
          </a:xfrm>
          <a:prstGeom prst="rect">
            <a:avLst/>
          </a:prstGeom>
          <a:solidFill>
            <a:srgbClr val="FBE3E3"/>
          </a:solidFill>
          <a:ln w="12700">
            <a:solidFill>
              <a:srgbClr val="C62828"/>
            </a:solidFill>
            <a:prstDash val="solid"/>
          </a:ln>
        </p:spPr>
      </p:sp>
      <p:sp>
        <p:nvSpPr>
          <p:cNvPr id="16" name="Text 14"/>
          <p:cNvSpPr/>
          <p:nvPr/>
        </p:nvSpPr>
        <p:spPr>
          <a:xfrm>
            <a:off x="3310128" y="3063240"/>
            <a:ext cx="365760" cy="402336"/>
          </a:xfrm>
          <a:prstGeom prst="rect">
            <a:avLst/>
          </a:prstGeom>
          <a:noFill/>
          <a:ln/>
        </p:spPr>
        <p:txBody>
          <a:bodyPr wrap="square" lIns="0" tIns="0" rIns="0" bIns="0" rtlCol="0" anchor="ctr"/>
          <a:lstStyle/>
          <a:p>
            <a:pPr algn="ctr" indent="0" marL="0">
              <a:buNone/>
            </a:pPr>
            <a:r>
              <a:rPr lang="en-US" sz="1500" b="1" dirty="0">
                <a:solidFill>
                  <a:srgbClr val="C62828"/>
                </a:solidFill>
                <a:latin typeface="Arial" pitchFamily="34" charset="0"/>
                <a:ea typeface="Arial" pitchFamily="34" charset="-122"/>
                <a:cs typeface="Arial" pitchFamily="34" charset="-120"/>
              </a:rPr>
              <a:t>✗</a:t>
            </a:r>
            <a:endParaRPr lang="en-US" sz="1500" dirty="0"/>
          </a:p>
        </p:txBody>
      </p:sp>
      <p:sp>
        <p:nvSpPr>
          <p:cNvPr id="17" name="Shape 15"/>
          <p:cNvSpPr/>
          <p:nvPr/>
        </p:nvSpPr>
        <p:spPr>
          <a:xfrm>
            <a:off x="3758184" y="3063240"/>
            <a:ext cx="365760" cy="402336"/>
          </a:xfrm>
          <a:prstGeom prst="rect">
            <a:avLst/>
          </a:prstGeom>
          <a:solidFill>
            <a:srgbClr val="E9F5DF"/>
          </a:solidFill>
          <a:ln w="12700">
            <a:solidFill>
              <a:srgbClr val="6DC02E"/>
            </a:solidFill>
            <a:prstDash val="solid"/>
          </a:ln>
        </p:spPr>
      </p:sp>
      <p:sp>
        <p:nvSpPr>
          <p:cNvPr id="18" name="Text 16"/>
          <p:cNvSpPr/>
          <p:nvPr/>
        </p:nvSpPr>
        <p:spPr>
          <a:xfrm>
            <a:off x="3758184" y="3063240"/>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19" name="Shape 17"/>
          <p:cNvSpPr/>
          <p:nvPr/>
        </p:nvSpPr>
        <p:spPr>
          <a:xfrm>
            <a:off x="4206240" y="3063240"/>
            <a:ext cx="365760" cy="402336"/>
          </a:xfrm>
          <a:prstGeom prst="rect">
            <a:avLst/>
          </a:prstGeom>
          <a:solidFill>
            <a:srgbClr val="FBE3E3"/>
          </a:solidFill>
          <a:ln w="12700">
            <a:solidFill>
              <a:srgbClr val="C62828"/>
            </a:solidFill>
            <a:prstDash val="solid"/>
          </a:ln>
        </p:spPr>
      </p:sp>
      <p:sp>
        <p:nvSpPr>
          <p:cNvPr id="20" name="Text 18"/>
          <p:cNvSpPr/>
          <p:nvPr/>
        </p:nvSpPr>
        <p:spPr>
          <a:xfrm>
            <a:off x="4206240" y="3063240"/>
            <a:ext cx="365760" cy="402336"/>
          </a:xfrm>
          <a:prstGeom prst="rect">
            <a:avLst/>
          </a:prstGeom>
          <a:noFill/>
          <a:ln/>
        </p:spPr>
        <p:txBody>
          <a:bodyPr wrap="square" lIns="0" tIns="0" rIns="0" bIns="0" rtlCol="0" anchor="ctr"/>
          <a:lstStyle/>
          <a:p>
            <a:pPr algn="ctr" indent="0" marL="0">
              <a:buNone/>
            </a:pPr>
            <a:r>
              <a:rPr lang="en-US" sz="1500" b="1" dirty="0">
                <a:solidFill>
                  <a:srgbClr val="C62828"/>
                </a:solidFill>
                <a:latin typeface="Arial" pitchFamily="34" charset="0"/>
                <a:ea typeface="Arial" pitchFamily="34" charset="-122"/>
                <a:cs typeface="Arial" pitchFamily="34" charset="-120"/>
              </a:rPr>
              <a:t>✗</a:t>
            </a:r>
            <a:endParaRPr lang="en-US" sz="1500" dirty="0"/>
          </a:p>
        </p:txBody>
      </p:sp>
      <p:sp>
        <p:nvSpPr>
          <p:cNvPr id="21" name="Shape 19"/>
          <p:cNvSpPr/>
          <p:nvPr/>
        </p:nvSpPr>
        <p:spPr>
          <a:xfrm>
            <a:off x="4654296" y="3063240"/>
            <a:ext cx="365760" cy="402336"/>
          </a:xfrm>
          <a:prstGeom prst="rect">
            <a:avLst/>
          </a:prstGeom>
          <a:solidFill>
            <a:srgbClr val="E9F5DF"/>
          </a:solidFill>
          <a:ln w="12700">
            <a:solidFill>
              <a:srgbClr val="6DC02E"/>
            </a:solidFill>
            <a:prstDash val="solid"/>
          </a:ln>
        </p:spPr>
      </p:sp>
      <p:sp>
        <p:nvSpPr>
          <p:cNvPr id="22" name="Text 20"/>
          <p:cNvSpPr/>
          <p:nvPr/>
        </p:nvSpPr>
        <p:spPr>
          <a:xfrm>
            <a:off x="4654296" y="3063240"/>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23" name="Shape 21"/>
          <p:cNvSpPr/>
          <p:nvPr/>
        </p:nvSpPr>
        <p:spPr>
          <a:xfrm>
            <a:off x="5102352" y="3063240"/>
            <a:ext cx="365760" cy="402336"/>
          </a:xfrm>
          <a:prstGeom prst="rect">
            <a:avLst/>
          </a:prstGeom>
          <a:solidFill>
            <a:srgbClr val="E9F5DF"/>
          </a:solidFill>
          <a:ln w="12700">
            <a:solidFill>
              <a:srgbClr val="6DC02E"/>
            </a:solidFill>
            <a:prstDash val="solid"/>
          </a:ln>
        </p:spPr>
      </p:sp>
      <p:sp>
        <p:nvSpPr>
          <p:cNvPr id="24" name="Text 22"/>
          <p:cNvSpPr/>
          <p:nvPr/>
        </p:nvSpPr>
        <p:spPr>
          <a:xfrm>
            <a:off x="5102352" y="3063240"/>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25" name="Text 23"/>
          <p:cNvSpPr/>
          <p:nvPr/>
        </p:nvSpPr>
        <p:spPr>
          <a:xfrm>
            <a:off x="777240" y="3712464"/>
            <a:ext cx="1143000" cy="402336"/>
          </a:xfrm>
          <a:prstGeom prst="rect">
            <a:avLst/>
          </a:prstGeom>
          <a:noFill/>
          <a:ln/>
        </p:spPr>
        <p:txBody>
          <a:bodyPr wrap="square" lIns="0" tIns="0" rIns="0" bIns="0" rtlCol="0" anchor="ctr"/>
          <a:lstStyle/>
          <a:p>
            <a:pPr indent="0" marL="0">
              <a:buNone/>
            </a:pPr>
            <a:r>
              <a:rPr lang="en-US" sz="1200" b="1" dirty="0">
                <a:solidFill>
                  <a:srgbClr val="1E2B8E"/>
                </a:solidFill>
                <a:latin typeface="Arial" pitchFamily="34" charset="0"/>
                <a:ea typeface="Arial" pitchFamily="34" charset="-122"/>
                <a:cs typeface="Arial" pitchFamily="34" charset="-120"/>
              </a:rPr>
              <a:t>Checker B</a:t>
            </a:r>
            <a:endParaRPr lang="en-US" sz="1200" dirty="0"/>
          </a:p>
        </p:txBody>
      </p:sp>
      <p:sp>
        <p:nvSpPr>
          <p:cNvPr id="26" name="Shape 24"/>
          <p:cNvSpPr/>
          <p:nvPr/>
        </p:nvSpPr>
        <p:spPr>
          <a:xfrm>
            <a:off x="1965960" y="3712464"/>
            <a:ext cx="365760" cy="402336"/>
          </a:xfrm>
          <a:prstGeom prst="rect">
            <a:avLst/>
          </a:prstGeom>
          <a:solidFill>
            <a:srgbClr val="E9F5DF"/>
          </a:solidFill>
          <a:ln w="12700">
            <a:solidFill>
              <a:srgbClr val="6DC02E"/>
            </a:solidFill>
            <a:prstDash val="solid"/>
          </a:ln>
        </p:spPr>
      </p:sp>
      <p:sp>
        <p:nvSpPr>
          <p:cNvPr id="27" name="Text 25"/>
          <p:cNvSpPr/>
          <p:nvPr/>
        </p:nvSpPr>
        <p:spPr>
          <a:xfrm>
            <a:off x="1965960" y="3712464"/>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28" name="Shape 26"/>
          <p:cNvSpPr/>
          <p:nvPr/>
        </p:nvSpPr>
        <p:spPr>
          <a:xfrm>
            <a:off x="2414016" y="3712464"/>
            <a:ext cx="365760" cy="402336"/>
          </a:xfrm>
          <a:prstGeom prst="rect">
            <a:avLst/>
          </a:prstGeom>
          <a:solidFill>
            <a:srgbClr val="E9F5DF"/>
          </a:solidFill>
          <a:ln w="12700">
            <a:solidFill>
              <a:srgbClr val="6DC02E"/>
            </a:solidFill>
            <a:prstDash val="solid"/>
          </a:ln>
        </p:spPr>
      </p:sp>
      <p:sp>
        <p:nvSpPr>
          <p:cNvPr id="29" name="Text 27"/>
          <p:cNvSpPr/>
          <p:nvPr/>
        </p:nvSpPr>
        <p:spPr>
          <a:xfrm>
            <a:off x="2414016" y="3712464"/>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30" name="Shape 28"/>
          <p:cNvSpPr/>
          <p:nvPr/>
        </p:nvSpPr>
        <p:spPr>
          <a:xfrm>
            <a:off x="2862072" y="3712464"/>
            <a:ext cx="365760" cy="402336"/>
          </a:xfrm>
          <a:prstGeom prst="rect">
            <a:avLst/>
          </a:prstGeom>
          <a:solidFill>
            <a:srgbClr val="E9F5DF"/>
          </a:solidFill>
          <a:ln w="12700">
            <a:solidFill>
              <a:srgbClr val="6DC02E"/>
            </a:solidFill>
            <a:prstDash val="solid"/>
          </a:ln>
        </p:spPr>
      </p:sp>
      <p:sp>
        <p:nvSpPr>
          <p:cNvPr id="31" name="Text 29"/>
          <p:cNvSpPr/>
          <p:nvPr/>
        </p:nvSpPr>
        <p:spPr>
          <a:xfrm>
            <a:off x="2862072" y="3712464"/>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32" name="Shape 30"/>
          <p:cNvSpPr/>
          <p:nvPr/>
        </p:nvSpPr>
        <p:spPr>
          <a:xfrm>
            <a:off x="3310128" y="3712464"/>
            <a:ext cx="365760" cy="402336"/>
          </a:xfrm>
          <a:prstGeom prst="rect">
            <a:avLst/>
          </a:prstGeom>
          <a:solidFill>
            <a:srgbClr val="FBE3E3"/>
          </a:solidFill>
          <a:ln w="12700">
            <a:solidFill>
              <a:srgbClr val="C62828"/>
            </a:solidFill>
            <a:prstDash val="solid"/>
          </a:ln>
        </p:spPr>
      </p:sp>
      <p:sp>
        <p:nvSpPr>
          <p:cNvPr id="33" name="Text 31"/>
          <p:cNvSpPr/>
          <p:nvPr/>
        </p:nvSpPr>
        <p:spPr>
          <a:xfrm>
            <a:off x="3310128" y="3712464"/>
            <a:ext cx="365760" cy="402336"/>
          </a:xfrm>
          <a:prstGeom prst="rect">
            <a:avLst/>
          </a:prstGeom>
          <a:noFill/>
          <a:ln/>
        </p:spPr>
        <p:txBody>
          <a:bodyPr wrap="square" lIns="0" tIns="0" rIns="0" bIns="0" rtlCol="0" anchor="ctr"/>
          <a:lstStyle/>
          <a:p>
            <a:pPr algn="ctr" indent="0" marL="0">
              <a:buNone/>
            </a:pPr>
            <a:r>
              <a:rPr lang="en-US" sz="1500" b="1" dirty="0">
                <a:solidFill>
                  <a:srgbClr val="C62828"/>
                </a:solidFill>
                <a:latin typeface="Arial" pitchFamily="34" charset="0"/>
                <a:ea typeface="Arial" pitchFamily="34" charset="-122"/>
                <a:cs typeface="Arial" pitchFamily="34" charset="-120"/>
              </a:rPr>
              <a:t>✗</a:t>
            </a:r>
            <a:endParaRPr lang="en-US" sz="1500" dirty="0"/>
          </a:p>
        </p:txBody>
      </p:sp>
      <p:sp>
        <p:nvSpPr>
          <p:cNvPr id="34" name="Shape 32"/>
          <p:cNvSpPr/>
          <p:nvPr/>
        </p:nvSpPr>
        <p:spPr>
          <a:xfrm>
            <a:off x="3758184" y="3712464"/>
            <a:ext cx="365760" cy="402336"/>
          </a:xfrm>
          <a:prstGeom prst="rect">
            <a:avLst/>
          </a:prstGeom>
          <a:solidFill>
            <a:srgbClr val="E9F5DF"/>
          </a:solidFill>
          <a:ln w="12700">
            <a:solidFill>
              <a:srgbClr val="6DC02E"/>
            </a:solidFill>
            <a:prstDash val="solid"/>
          </a:ln>
        </p:spPr>
      </p:sp>
      <p:sp>
        <p:nvSpPr>
          <p:cNvPr id="35" name="Text 33"/>
          <p:cNvSpPr/>
          <p:nvPr/>
        </p:nvSpPr>
        <p:spPr>
          <a:xfrm>
            <a:off x="3758184" y="3712464"/>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36" name="Shape 34"/>
          <p:cNvSpPr/>
          <p:nvPr/>
        </p:nvSpPr>
        <p:spPr>
          <a:xfrm>
            <a:off x="4206240" y="3712464"/>
            <a:ext cx="365760" cy="402336"/>
          </a:xfrm>
          <a:prstGeom prst="rect">
            <a:avLst/>
          </a:prstGeom>
          <a:solidFill>
            <a:srgbClr val="FBE3E3"/>
          </a:solidFill>
          <a:ln w="12700">
            <a:solidFill>
              <a:srgbClr val="C62828"/>
            </a:solidFill>
            <a:prstDash val="solid"/>
          </a:ln>
        </p:spPr>
      </p:sp>
      <p:sp>
        <p:nvSpPr>
          <p:cNvPr id="37" name="Text 35"/>
          <p:cNvSpPr/>
          <p:nvPr/>
        </p:nvSpPr>
        <p:spPr>
          <a:xfrm>
            <a:off x="4206240" y="3712464"/>
            <a:ext cx="365760" cy="402336"/>
          </a:xfrm>
          <a:prstGeom prst="rect">
            <a:avLst/>
          </a:prstGeom>
          <a:noFill/>
          <a:ln/>
        </p:spPr>
        <p:txBody>
          <a:bodyPr wrap="square" lIns="0" tIns="0" rIns="0" bIns="0" rtlCol="0" anchor="ctr"/>
          <a:lstStyle/>
          <a:p>
            <a:pPr algn="ctr" indent="0" marL="0">
              <a:buNone/>
            </a:pPr>
            <a:r>
              <a:rPr lang="en-US" sz="1500" b="1" dirty="0">
                <a:solidFill>
                  <a:srgbClr val="C62828"/>
                </a:solidFill>
                <a:latin typeface="Arial" pitchFamily="34" charset="0"/>
                <a:ea typeface="Arial" pitchFamily="34" charset="-122"/>
                <a:cs typeface="Arial" pitchFamily="34" charset="-120"/>
              </a:rPr>
              <a:t>✗</a:t>
            </a:r>
            <a:endParaRPr lang="en-US" sz="1500" dirty="0"/>
          </a:p>
        </p:txBody>
      </p:sp>
      <p:sp>
        <p:nvSpPr>
          <p:cNvPr id="38" name="Shape 36"/>
          <p:cNvSpPr/>
          <p:nvPr/>
        </p:nvSpPr>
        <p:spPr>
          <a:xfrm>
            <a:off x="4654296" y="3712464"/>
            <a:ext cx="365760" cy="402336"/>
          </a:xfrm>
          <a:prstGeom prst="rect">
            <a:avLst/>
          </a:prstGeom>
          <a:solidFill>
            <a:srgbClr val="E9F5DF"/>
          </a:solidFill>
          <a:ln w="12700">
            <a:solidFill>
              <a:srgbClr val="6DC02E"/>
            </a:solidFill>
            <a:prstDash val="solid"/>
          </a:ln>
        </p:spPr>
      </p:sp>
      <p:sp>
        <p:nvSpPr>
          <p:cNvPr id="39" name="Text 37"/>
          <p:cNvSpPr/>
          <p:nvPr/>
        </p:nvSpPr>
        <p:spPr>
          <a:xfrm>
            <a:off x="4654296" y="3712464"/>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40" name="Shape 38"/>
          <p:cNvSpPr/>
          <p:nvPr/>
        </p:nvSpPr>
        <p:spPr>
          <a:xfrm>
            <a:off x="5102352" y="3712464"/>
            <a:ext cx="365760" cy="402336"/>
          </a:xfrm>
          <a:prstGeom prst="rect">
            <a:avLst/>
          </a:prstGeom>
          <a:solidFill>
            <a:srgbClr val="E9F5DF"/>
          </a:solidFill>
          <a:ln w="12700">
            <a:solidFill>
              <a:srgbClr val="6DC02E"/>
            </a:solidFill>
            <a:prstDash val="solid"/>
          </a:ln>
        </p:spPr>
      </p:sp>
      <p:sp>
        <p:nvSpPr>
          <p:cNvPr id="41" name="Text 39"/>
          <p:cNvSpPr/>
          <p:nvPr/>
        </p:nvSpPr>
        <p:spPr>
          <a:xfrm>
            <a:off x="5102352" y="3712464"/>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42" name="Text 40"/>
          <p:cNvSpPr/>
          <p:nvPr/>
        </p:nvSpPr>
        <p:spPr>
          <a:xfrm>
            <a:off x="1965960" y="4306824"/>
            <a:ext cx="3657600" cy="228600"/>
          </a:xfrm>
          <a:prstGeom prst="rect">
            <a:avLst/>
          </a:prstGeom>
          <a:noFill/>
          <a:ln/>
        </p:spPr>
        <p:txBody>
          <a:bodyPr wrap="square" lIns="0" tIns="0" rIns="0" bIns="0" rtlCol="0" anchor="ctr"/>
          <a:lstStyle/>
          <a:p>
            <a:pPr indent="0" marL="0">
              <a:buNone/>
            </a:pPr>
            <a:r>
              <a:rPr lang="en-US" sz="1000" i="1" dirty="0">
                <a:solidFill>
                  <a:srgbClr val="555B6B"/>
                </a:solidFill>
                <a:latin typeface="Arial" pitchFamily="34" charset="0"/>
                <a:ea typeface="Arial" pitchFamily="34" charset="-122"/>
                <a:cs typeface="Arial" pitchFamily="34" charset="-120"/>
              </a:rPr>
              <a:t>eight claims, checked left to right</a:t>
            </a:r>
            <a:endParaRPr lang="en-US" sz="1000" dirty="0"/>
          </a:p>
        </p:txBody>
      </p:sp>
      <p:sp>
        <p:nvSpPr>
          <p:cNvPr id="43" name="Shape 41"/>
          <p:cNvSpPr/>
          <p:nvPr/>
        </p:nvSpPr>
        <p:spPr>
          <a:xfrm>
            <a:off x="777240" y="5029200"/>
            <a:ext cx="4800600" cy="457200"/>
          </a:xfrm>
          <a:prstGeom prst="rect">
            <a:avLst/>
          </a:prstGeom>
          <a:solidFill>
            <a:srgbClr val="FBE3E3"/>
          </a:solidFill>
          <a:ln w="12700">
            <a:solidFill>
              <a:srgbClr val="C62828"/>
            </a:solidFill>
            <a:prstDash val="solid"/>
          </a:ln>
        </p:spPr>
      </p:sp>
      <p:sp>
        <p:nvSpPr>
          <p:cNvPr id="44" name="Text 42"/>
          <p:cNvSpPr/>
          <p:nvPr/>
        </p:nvSpPr>
        <p:spPr>
          <a:xfrm>
            <a:off x="914400" y="5029200"/>
            <a:ext cx="4526280" cy="457200"/>
          </a:xfrm>
          <a:prstGeom prst="rect">
            <a:avLst/>
          </a:prstGeom>
          <a:noFill/>
          <a:ln/>
        </p:spPr>
        <p:txBody>
          <a:bodyPr wrap="square" lIns="0" tIns="0" rIns="0" bIns="0" rtlCol="0" anchor="ctr"/>
          <a:lstStyle/>
          <a:p>
            <a:pPr indent="0" marL="0">
              <a:buNone/>
            </a:pPr>
            <a:r>
              <a:rPr lang="en-US" sz="1200" b="1" dirty="0">
                <a:solidFill>
                  <a:srgbClr val="C62828"/>
                </a:solidFill>
                <a:latin typeface="Arial" pitchFamily="34" charset="0"/>
                <a:ea typeface="Arial" pitchFamily="34" charset="-122"/>
                <a:cs typeface="Arial" pitchFamily="34" charset="-120"/>
              </a:rPr>
              <a:t>They agree, and are both wrong on claims 4 and 6. Agreement proves nothing.</a:t>
            </a:r>
            <a:endParaRPr lang="en-US" sz="1200" dirty="0"/>
          </a:p>
        </p:txBody>
      </p:sp>
      <p:sp>
        <p:nvSpPr>
          <p:cNvPr id="45" name="Shape 43"/>
          <p:cNvSpPr/>
          <p:nvPr/>
        </p:nvSpPr>
        <p:spPr>
          <a:xfrm>
            <a:off x="6355080" y="2423160"/>
            <a:ext cx="5257800" cy="3246120"/>
          </a:xfrm>
          <a:prstGeom prst="rect">
            <a:avLst/>
          </a:prstGeom>
          <a:solidFill>
            <a:srgbClr val="FFFFFF"/>
          </a:solidFill>
          <a:ln w="12700">
            <a:solidFill>
              <a:srgbClr val="D9DEEB"/>
            </a:solidFill>
            <a:prstDash val="solid"/>
          </a:ln>
        </p:spPr>
      </p:sp>
      <p:sp>
        <p:nvSpPr>
          <p:cNvPr id="46" name="Shape 44"/>
          <p:cNvSpPr/>
          <p:nvPr/>
        </p:nvSpPr>
        <p:spPr>
          <a:xfrm>
            <a:off x="6355080" y="2423160"/>
            <a:ext cx="5257800" cy="457200"/>
          </a:xfrm>
          <a:prstGeom prst="rect">
            <a:avLst/>
          </a:prstGeom>
          <a:solidFill>
            <a:srgbClr val="6DC02E"/>
          </a:solidFill>
          <a:ln w="12700">
            <a:solidFill>
              <a:srgbClr val="6DC02E"/>
            </a:solidFill>
            <a:prstDash val="solid"/>
          </a:ln>
        </p:spPr>
      </p:sp>
      <p:sp>
        <p:nvSpPr>
          <p:cNvPr id="47" name="Text 45"/>
          <p:cNvSpPr/>
          <p:nvPr/>
        </p:nvSpPr>
        <p:spPr>
          <a:xfrm>
            <a:off x="6583680" y="2423160"/>
            <a:ext cx="4800600" cy="457200"/>
          </a:xfrm>
          <a:prstGeom prst="rect">
            <a:avLst/>
          </a:prstGeom>
          <a:noFill/>
          <a:ln/>
        </p:spPr>
        <p:txBody>
          <a:bodyPr wrap="square" lIns="0" tIns="0" rIns="0" bIns="0" rtlCol="0" anchor="ctr"/>
          <a:lstStyle/>
          <a:p>
            <a:pPr indent="0" marL="0">
              <a:buNone/>
            </a:pPr>
            <a:r>
              <a:rPr lang="en-US" sz="1500" b="1" dirty="0">
                <a:solidFill>
                  <a:srgbClr val="FFFFFF"/>
                </a:solidFill>
                <a:latin typeface="Arial" pitchFamily="34" charset="0"/>
                <a:ea typeface="Arial" pitchFamily="34" charset="-122"/>
                <a:cs typeface="Arial" pitchFamily="34" charset="-120"/>
              </a:rPr>
              <a:t>Independent checkers</a:t>
            </a:r>
            <a:endParaRPr lang="en-US" sz="1500" dirty="0"/>
          </a:p>
        </p:txBody>
      </p:sp>
      <p:sp>
        <p:nvSpPr>
          <p:cNvPr id="48" name="Text 46"/>
          <p:cNvSpPr/>
          <p:nvPr/>
        </p:nvSpPr>
        <p:spPr>
          <a:xfrm>
            <a:off x="6583680" y="3063240"/>
            <a:ext cx="1143000" cy="402336"/>
          </a:xfrm>
          <a:prstGeom prst="rect">
            <a:avLst/>
          </a:prstGeom>
          <a:noFill/>
          <a:ln/>
        </p:spPr>
        <p:txBody>
          <a:bodyPr wrap="square" lIns="0" tIns="0" rIns="0" bIns="0" rtlCol="0" anchor="ctr"/>
          <a:lstStyle/>
          <a:p>
            <a:pPr indent="0" marL="0">
              <a:buNone/>
            </a:pPr>
            <a:r>
              <a:rPr lang="en-US" sz="1200" b="1" dirty="0">
                <a:solidFill>
                  <a:srgbClr val="1E2B8E"/>
                </a:solidFill>
                <a:latin typeface="Arial" pitchFamily="34" charset="0"/>
                <a:ea typeface="Arial" pitchFamily="34" charset="-122"/>
                <a:cs typeface="Arial" pitchFamily="34" charset="-120"/>
              </a:rPr>
              <a:t>Checker A</a:t>
            </a:r>
            <a:endParaRPr lang="en-US" sz="1200" dirty="0"/>
          </a:p>
        </p:txBody>
      </p:sp>
      <p:sp>
        <p:nvSpPr>
          <p:cNvPr id="49" name="Shape 47"/>
          <p:cNvSpPr/>
          <p:nvPr/>
        </p:nvSpPr>
        <p:spPr>
          <a:xfrm>
            <a:off x="7772400" y="3063240"/>
            <a:ext cx="365760" cy="402336"/>
          </a:xfrm>
          <a:prstGeom prst="rect">
            <a:avLst/>
          </a:prstGeom>
          <a:solidFill>
            <a:srgbClr val="E9F5DF"/>
          </a:solidFill>
          <a:ln w="12700">
            <a:solidFill>
              <a:srgbClr val="6DC02E"/>
            </a:solidFill>
            <a:prstDash val="solid"/>
          </a:ln>
        </p:spPr>
      </p:sp>
      <p:sp>
        <p:nvSpPr>
          <p:cNvPr id="50" name="Text 48"/>
          <p:cNvSpPr/>
          <p:nvPr/>
        </p:nvSpPr>
        <p:spPr>
          <a:xfrm>
            <a:off x="7772400" y="3063240"/>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51" name="Shape 49"/>
          <p:cNvSpPr/>
          <p:nvPr/>
        </p:nvSpPr>
        <p:spPr>
          <a:xfrm>
            <a:off x="8220456" y="3063240"/>
            <a:ext cx="365760" cy="402336"/>
          </a:xfrm>
          <a:prstGeom prst="rect">
            <a:avLst/>
          </a:prstGeom>
          <a:solidFill>
            <a:srgbClr val="E9F5DF"/>
          </a:solidFill>
          <a:ln w="12700">
            <a:solidFill>
              <a:srgbClr val="6DC02E"/>
            </a:solidFill>
            <a:prstDash val="solid"/>
          </a:ln>
        </p:spPr>
      </p:sp>
      <p:sp>
        <p:nvSpPr>
          <p:cNvPr id="52" name="Text 50"/>
          <p:cNvSpPr/>
          <p:nvPr/>
        </p:nvSpPr>
        <p:spPr>
          <a:xfrm>
            <a:off x="8220456" y="3063240"/>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53" name="Shape 51"/>
          <p:cNvSpPr/>
          <p:nvPr/>
        </p:nvSpPr>
        <p:spPr>
          <a:xfrm>
            <a:off x="8668512" y="3063240"/>
            <a:ext cx="365760" cy="402336"/>
          </a:xfrm>
          <a:prstGeom prst="rect">
            <a:avLst/>
          </a:prstGeom>
          <a:solidFill>
            <a:srgbClr val="E9F5DF"/>
          </a:solidFill>
          <a:ln w="12700">
            <a:solidFill>
              <a:srgbClr val="6DC02E"/>
            </a:solidFill>
            <a:prstDash val="solid"/>
          </a:ln>
        </p:spPr>
      </p:sp>
      <p:sp>
        <p:nvSpPr>
          <p:cNvPr id="54" name="Text 52"/>
          <p:cNvSpPr/>
          <p:nvPr/>
        </p:nvSpPr>
        <p:spPr>
          <a:xfrm>
            <a:off x="8668512" y="3063240"/>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55" name="Shape 53"/>
          <p:cNvSpPr/>
          <p:nvPr/>
        </p:nvSpPr>
        <p:spPr>
          <a:xfrm>
            <a:off x="9116568" y="3063240"/>
            <a:ext cx="365760" cy="402336"/>
          </a:xfrm>
          <a:prstGeom prst="rect">
            <a:avLst/>
          </a:prstGeom>
          <a:solidFill>
            <a:srgbClr val="FBE3E3"/>
          </a:solidFill>
          <a:ln w="12700">
            <a:solidFill>
              <a:srgbClr val="C62828"/>
            </a:solidFill>
            <a:prstDash val="solid"/>
          </a:ln>
        </p:spPr>
      </p:sp>
      <p:sp>
        <p:nvSpPr>
          <p:cNvPr id="56" name="Text 54"/>
          <p:cNvSpPr/>
          <p:nvPr/>
        </p:nvSpPr>
        <p:spPr>
          <a:xfrm>
            <a:off x="9116568" y="3063240"/>
            <a:ext cx="365760" cy="402336"/>
          </a:xfrm>
          <a:prstGeom prst="rect">
            <a:avLst/>
          </a:prstGeom>
          <a:noFill/>
          <a:ln/>
        </p:spPr>
        <p:txBody>
          <a:bodyPr wrap="square" lIns="0" tIns="0" rIns="0" bIns="0" rtlCol="0" anchor="ctr"/>
          <a:lstStyle/>
          <a:p>
            <a:pPr algn="ctr" indent="0" marL="0">
              <a:buNone/>
            </a:pPr>
            <a:r>
              <a:rPr lang="en-US" sz="1500" b="1" dirty="0">
                <a:solidFill>
                  <a:srgbClr val="C62828"/>
                </a:solidFill>
                <a:latin typeface="Arial" pitchFamily="34" charset="0"/>
                <a:ea typeface="Arial" pitchFamily="34" charset="-122"/>
                <a:cs typeface="Arial" pitchFamily="34" charset="-120"/>
              </a:rPr>
              <a:t>✗</a:t>
            </a:r>
            <a:endParaRPr lang="en-US" sz="1500" dirty="0"/>
          </a:p>
        </p:txBody>
      </p:sp>
      <p:sp>
        <p:nvSpPr>
          <p:cNvPr id="57" name="Shape 55"/>
          <p:cNvSpPr/>
          <p:nvPr/>
        </p:nvSpPr>
        <p:spPr>
          <a:xfrm>
            <a:off x="9564624" y="3063240"/>
            <a:ext cx="365760" cy="402336"/>
          </a:xfrm>
          <a:prstGeom prst="rect">
            <a:avLst/>
          </a:prstGeom>
          <a:solidFill>
            <a:srgbClr val="E9F5DF"/>
          </a:solidFill>
          <a:ln w="12700">
            <a:solidFill>
              <a:srgbClr val="6DC02E"/>
            </a:solidFill>
            <a:prstDash val="solid"/>
          </a:ln>
        </p:spPr>
      </p:sp>
      <p:sp>
        <p:nvSpPr>
          <p:cNvPr id="58" name="Text 56"/>
          <p:cNvSpPr/>
          <p:nvPr/>
        </p:nvSpPr>
        <p:spPr>
          <a:xfrm>
            <a:off x="9564624" y="3063240"/>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59" name="Shape 57"/>
          <p:cNvSpPr/>
          <p:nvPr/>
        </p:nvSpPr>
        <p:spPr>
          <a:xfrm>
            <a:off x="10012680" y="3063240"/>
            <a:ext cx="365760" cy="402336"/>
          </a:xfrm>
          <a:prstGeom prst="rect">
            <a:avLst/>
          </a:prstGeom>
          <a:solidFill>
            <a:srgbClr val="E9F5DF"/>
          </a:solidFill>
          <a:ln w="12700">
            <a:solidFill>
              <a:srgbClr val="6DC02E"/>
            </a:solidFill>
            <a:prstDash val="solid"/>
          </a:ln>
        </p:spPr>
      </p:sp>
      <p:sp>
        <p:nvSpPr>
          <p:cNvPr id="60" name="Text 58"/>
          <p:cNvSpPr/>
          <p:nvPr/>
        </p:nvSpPr>
        <p:spPr>
          <a:xfrm>
            <a:off x="10012680" y="3063240"/>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61" name="Shape 59"/>
          <p:cNvSpPr/>
          <p:nvPr/>
        </p:nvSpPr>
        <p:spPr>
          <a:xfrm>
            <a:off x="10460736" y="3063240"/>
            <a:ext cx="365760" cy="402336"/>
          </a:xfrm>
          <a:prstGeom prst="rect">
            <a:avLst/>
          </a:prstGeom>
          <a:solidFill>
            <a:srgbClr val="E9F5DF"/>
          </a:solidFill>
          <a:ln w="12700">
            <a:solidFill>
              <a:srgbClr val="6DC02E"/>
            </a:solidFill>
            <a:prstDash val="solid"/>
          </a:ln>
        </p:spPr>
      </p:sp>
      <p:sp>
        <p:nvSpPr>
          <p:cNvPr id="62" name="Text 60"/>
          <p:cNvSpPr/>
          <p:nvPr/>
        </p:nvSpPr>
        <p:spPr>
          <a:xfrm>
            <a:off x="10460736" y="3063240"/>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63" name="Shape 61"/>
          <p:cNvSpPr/>
          <p:nvPr/>
        </p:nvSpPr>
        <p:spPr>
          <a:xfrm>
            <a:off x="10908792" y="3063240"/>
            <a:ext cx="365760" cy="402336"/>
          </a:xfrm>
          <a:prstGeom prst="rect">
            <a:avLst/>
          </a:prstGeom>
          <a:solidFill>
            <a:srgbClr val="E9F5DF"/>
          </a:solidFill>
          <a:ln w="12700">
            <a:solidFill>
              <a:srgbClr val="6DC02E"/>
            </a:solidFill>
            <a:prstDash val="solid"/>
          </a:ln>
        </p:spPr>
      </p:sp>
      <p:sp>
        <p:nvSpPr>
          <p:cNvPr id="64" name="Text 62"/>
          <p:cNvSpPr/>
          <p:nvPr/>
        </p:nvSpPr>
        <p:spPr>
          <a:xfrm>
            <a:off x="10908792" y="3063240"/>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65" name="Text 63"/>
          <p:cNvSpPr/>
          <p:nvPr/>
        </p:nvSpPr>
        <p:spPr>
          <a:xfrm>
            <a:off x="6583680" y="3712464"/>
            <a:ext cx="1143000" cy="402336"/>
          </a:xfrm>
          <a:prstGeom prst="rect">
            <a:avLst/>
          </a:prstGeom>
          <a:noFill/>
          <a:ln/>
        </p:spPr>
        <p:txBody>
          <a:bodyPr wrap="square" lIns="0" tIns="0" rIns="0" bIns="0" rtlCol="0" anchor="ctr"/>
          <a:lstStyle/>
          <a:p>
            <a:pPr indent="0" marL="0">
              <a:buNone/>
            </a:pPr>
            <a:r>
              <a:rPr lang="en-US" sz="1200" b="1" dirty="0">
                <a:solidFill>
                  <a:srgbClr val="1E2B8E"/>
                </a:solidFill>
                <a:latin typeface="Arial" pitchFamily="34" charset="0"/>
                <a:ea typeface="Arial" pitchFamily="34" charset="-122"/>
                <a:cs typeface="Arial" pitchFamily="34" charset="-120"/>
              </a:rPr>
              <a:t>Checker B</a:t>
            </a:r>
            <a:endParaRPr lang="en-US" sz="1200" dirty="0"/>
          </a:p>
        </p:txBody>
      </p:sp>
      <p:sp>
        <p:nvSpPr>
          <p:cNvPr id="66" name="Shape 64"/>
          <p:cNvSpPr/>
          <p:nvPr/>
        </p:nvSpPr>
        <p:spPr>
          <a:xfrm>
            <a:off x="7772400" y="3712464"/>
            <a:ext cx="365760" cy="402336"/>
          </a:xfrm>
          <a:prstGeom prst="rect">
            <a:avLst/>
          </a:prstGeom>
          <a:solidFill>
            <a:srgbClr val="E9F5DF"/>
          </a:solidFill>
          <a:ln w="12700">
            <a:solidFill>
              <a:srgbClr val="6DC02E"/>
            </a:solidFill>
            <a:prstDash val="solid"/>
          </a:ln>
        </p:spPr>
      </p:sp>
      <p:sp>
        <p:nvSpPr>
          <p:cNvPr id="67" name="Text 65"/>
          <p:cNvSpPr/>
          <p:nvPr/>
        </p:nvSpPr>
        <p:spPr>
          <a:xfrm>
            <a:off x="7772400" y="3712464"/>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68" name="Shape 66"/>
          <p:cNvSpPr/>
          <p:nvPr/>
        </p:nvSpPr>
        <p:spPr>
          <a:xfrm>
            <a:off x="8220456" y="3712464"/>
            <a:ext cx="365760" cy="402336"/>
          </a:xfrm>
          <a:prstGeom prst="rect">
            <a:avLst/>
          </a:prstGeom>
          <a:solidFill>
            <a:srgbClr val="E9F5DF"/>
          </a:solidFill>
          <a:ln w="12700">
            <a:solidFill>
              <a:srgbClr val="6DC02E"/>
            </a:solidFill>
            <a:prstDash val="solid"/>
          </a:ln>
        </p:spPr>
      </p:sp>
      <p:sp>
        <p:nvSpPr>
          <p:cNvPr id="69" name="Text 67"/>
          <p:cNvSpPr/>
          <p:nvPr/>
        </p:nvSpPr>
        <p:spPr>
          <a:xfrm>
            <a:off x="8220456" y="3712464"/>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70" name="Shape 68"/>
          <p:cNvSpPr/>
          <p:nvPr/>
        </p:nvSpPr>
        <p:spPr>
          <a:xfrm>
            <a:off x="8668512" y="3712464"/>
            <a:ext cx="365760" cy="402336"/>
          </a:xfrm>
          <a:prstGeom prst="rect">
            <a:avLst/>
          </a:prstGeom>
          <a:solidFill>
            <a:srgbClr val="E9F5DF"/>
          </a:solidFill>
          <a:ln w="12700">
            <a:solidFill>
              <a:srgbClr val="6DC02E"/>
            </a:solidFill>
            <a:prstDash val="solid"/>
          </a:ln>
        </p:spPr>
      </p:sp>
      <p:sp>
        <p:nvSpPr>
          <p:cNvPr id="71" name="Text 69"/>
          <p:cNvSpPr/>
          <p:nvPr/>
        </p:nvSpPr>
        <p:spPr>
          <a:xfrm>
            <a:off x="8668512" y="3712464"/>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72" name="Shape 70"/>
          <p:cNvSpPr/>
          <p:nvPr/>
        </p:nvSpPr>
        <p:spPr>
          <a:xfrm>
            <a:off x="9116568" y="3712464"/>
            <a:ext cx="365760" cy="402336"/>
          </a:xfrm>
          <a:prstGeom prst="rect">
            <a:avLst/>
          </a:prstGeom>
          <a:solidFill>
            <a:srgbClr val="E9F5DF"/>
          </a:solidFill>
          <a:ln w="12700">
            <a:solidFill>
              <a:srgbClr val="6DC02E"/>
            </a:solidFill>
            <a:prstDash val="solid"/>
          </a:ln>
        </p:spPr>
      </p:sp>
      <p:sp>
        <p:nvSpPr>
          <p:cNvPr id="73" name="Text 71"/>
          <p:cNvSpPr/>
          <p:nvPr/>
        </p:nvSpPr>
        <p:spPr>
          <a:xfrm>
            <a:off x="9116568" y="3712464"/>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74" name="Shape 72"/>
          <p:cNvSpPr/>
          <p:nvPr/>
        </p:nvSpPr>
        <p:spPr>
          <a:xfrm>
            <a:off x="9564624" y="3712464"/>
            <a:ext cx="365760" cy="402336"/>
          </a:xfrm>
          <a:prstGeom prst="rect">
            <a:avLst/>
          </a:prstGeom>
          <a:solidFill>
            <a:srgbClr val="E9F5DF"/>
          </a:solidFill>
          <a:ln w="12700">
            <a:solidFill>
              <a:srgbClr val="6DC02E"/>
            </a:solidFill>
            <a:prstDash val="solid"/>
          </a:ln>
        </p:spPr>
      </p:sp>
      <p:sp>
        <p:nvSpPr>
          <p:cNvPr id="75" name="Text 73"/>
          <p:cNvSpPr/>
          <p:nvPr/>
        </p:nvSpPr>
        <p:spPr>
          <a:xfrm>
            <a:off x="9564624" y="3712464"/>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76" name="Shape 74"/>
          <p:cNvSpPr/>
          <p:nvPr/>
        </p:nvSpPr>
        <p:spPr>
          <a:xfrm>
            <a:off x="10012680" y="3712464"/>
            <a:ext cx="365760" cy="402336"/>
          </a:xfrm>
          <a:prstGeom prst="rect">
            <a:avLst/>
          </a:prstGeom>
          <a:solidFill>
            <a:srgbClr val="E9F5DF"/>
          </a:solidFill>
          <a:ln w="12700">
            <a:solidFill>
              <a:srgbClr val="6DC02E"/>
            </a:solidFill>
            <a:prstDash val="solid"/>
          </a:ln>
        </p:spPr>
      </p:sp>
      <p:sp>
        <p:nvSpPr>
          <p:cNvPr id="77" name="Text 75"/>
          <p:cNvSpPr/>
          <p:nvPr/>
        </p:nvSpPr>
        <p:spPr>
          <a:xfrm>
            <a:off x="10012680" y="3712464"/>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78" name="Shape 76"/>
          <p:cNvSpPr/>
          <p:nvPr/>
        </p:nvSpPr>
        <p:spPr>
          <a:xfrm>
            <a:off x="10460736" y="3712464"/>
            <a:ext cx="365760" cy="402336"/>
          </a:xfrm>
          <a:prstGeom prst="rect">
            <a:avLst/>
          </a:prstGeom>
          <a:solidFill>
            <a:srgbClr val="FBE3E3"/>
          </a:solidFill>
          <a:ln w="12700">
            <a:solidFill>
              <a:srgbClr val="C62828"/>
            </a:solidFill>
            <a:prstDash val="solid"/>
          </a:ln>
        </p:spPr>
      </p:sp>
      <p:sp>
        <p:nvSpPr>
          <p:cNvPr id="79" name="Text 77"/>
          <p:cNvSpPr/>
          <p:nvPr/>
        </p:nvSpPr>
        <p:spPr>
          <a:xfrm>
            <a:off x="10460736" y="3712464"/>
            <a:ext cx="365760" cy="402336"/>
          </a:xfrm>
          <a:prstGeom prst="rect">
            <a:avLst/>
          </a:prstGeom>
          <a:noFill/>
          <a:ln/>
        </p:spPr>
        <p:txBody>
          <a:bodyPr wrap="square" lIns="0" tIns="0" rIns="0" bIns="0" rtlCol="0" anchor="ctr"/>
          <a:lstStyle/>
          <a:p>
            <a:pPr algn="ctr" indent="0" marL="0">
              <a:buNone/>
            </a:pPr>
            <a:r>
              <a:rPr lang="en-US" sz="1500" b="1" dirty="0">
                <a:solidFill>
                  <a:srgbClr val="C62828"/>
                </a:solidFill>
                <a:latin typeface="Arial" pitchFamily="34" charset="0"/>
                <a:ea typeface="Arial" pitchFamily="34" charset="-122"/>
                <a:cs typeface="Arial" pitchFamily="34" charset="-120"/>
              </a:rPr>
              <a:t>✗</a:t>
            </a:r>
            <a:endParaRPr lang="en-US" sz="1500" dirty="0"/>
          </a:p>
        </p:txBody>
      </p:sp>
      <p:sp>
        <p:nvSpPr>
          <p:cNvPr id="80" name="Shape 78"/>
          <p:cNvSpPr/>
          <p:nvPr/>
        </p:nvSpPr>
        <p:spPr>
          <a:xfrm>
            <a:off x="10908792" y="3712464"/>
            <a:ext cx="365760" cy="402336"/>
          </a:xfrm>
          <a:prstGeom prst="rect">
            <a:avLst/>
          </a:prstGeom>
          <a:solidFill>
            <a:srgbClr val="E9F5DF"/>
          </a:solidFill>
          <a:ln w="12700">
            <a:solidFill>
              <a:srgbClr val="6DC02E"/>
            </a:solidFill>
            <a:prstDash val="solid"/>
          </a:ln>
        </p:spPr>
      </p:sp>
      <p:sp>
        <p:nvSpPr>
          <p:cNvPr id="81" name="Text 79"/>
          <p:cNvSpPr/>
          <p:nvPr/>
        </p:nvSpPr>
        <p:spPr>
          <a:xfrm>
            <a:off x="10908792" y="3712464"/>
            <a:ext cx="365760" cy="402336"/>
          </a:xfrm>
          <a:prstGeom prst="rect">
            <a:avLst/>
          </a:prstGeom>
          <a:noFill/>
          <a:ln/>
        </p:spPr>
        <p:txBody>
          <a:bodyPr wrap="square" lIns="0" tIns="0" rIns="0" bIns="0" rtlCol="0" anchor="ctr"/>
          <a:lstStyle/>
          <a:p>
            <a:pPr algn="ctr" indent="0" marL="0">
              <a:buNone/>
            </a:pPr>
            <a:r>
              <a:rPr lang="en-US" sz="1500" b="1" dirty="0">
                <a:solidFill>
                  <a:srgbClr val="3D7A1F"/>
                </a:solidFill>
                <a:latin typeface="Arial" pitchFamily="34" charset="0"/>
                <a:ea typeface="Arial" pitchFamily="34" charset="-122"/>
                <a:cs typeface="Arial" pitchFamily="34" charset="-120"/>
              </a:rPr>
              <a:t>✓</a:t>
            </a:r>
            <a:endParaRPr lang="en-US" sz="1500" dirty="0"/>
          </a:p>
        </p:txBody>
      </p:sp>
      <p:sp>
        <p:nvSpPr>
          <p:cNvPr id="82" name="Text 80"/>
          <p:cNvSpPr/>
          <p:nvPr/>
        </p:nvSpPr>
        <p:spPr>
          <a:xfrm>
            <a:off x="7772400" y="4306824"/>
            <a:ext cx="3657600" cy="228600"/>
          </a:xfrm>
          <a:prstGeom prst="rect">
            <a:avLst/>
          </a:prstGeom>
          <a:noFill/>
          <a:ln/>
        </p:spPr>
        <p:txBody>
          <a:bodyPr wrap="square" lIns="0" tIns="0" rIns="0" bIns="0" rtlCol="0" anchor="ctr"/>
          <a:lstStyle/>
          <a:p>
            <a:pPr indent="0" marL="0">
              <a:buNone/>
            </a:pPr>
            <a:r>
              <a:rPr lang="en-US" sz="1000" i="1" dirty="0">
                <a:solidFill>
                  <a:srgbClr val="555B6B"/>
                </a:solidFill>
                <a:latin typeface="Arial" pitchFamily="34" charset="0"/>
                <a:ea typeface="Arial" pitchFamily="34" charset="-122"/>
                <a:cs typeface="Arial" pitchFamily="34" charset="-120"/>
              </a:rPr>
              <a:t>eight claims, checked left to right</a:t>
            </a:r>
            <a:endParaRPr lang="en-US" sz="1000" dirty="0"/>
          </a:p>
        </p:txBody>
      </p:sp>
      <p:sp>
        <p:nvSpPr>
          <p:cNvPr id="83" name="Shape 81"/>
          <p:cNvSpPr/>
          <p:nvPr/>
        </p:nvSpPr>
        <p:spPr>
          <a:xfrm>
            <a:off x="6583680" y="5029200"/>
            <a:ext cx="4800600" cy="457200"/>
          </a:xfrm>
          <a:prstGeom prst="rect">
            <a:avLst/>
          </a:prstGeom>
          <a:solidFill>
            <a:srgbClr val="F1F8EA"/>
          </a:solidFill>
          <a:ln w="12700">
            <a:solidFill>
              <a:srgbClr val="6DC02E"/>
            </a:solidFill>
            <a:prstDash val="solid"/>
          </a:ln>
        </p:spPr>
      </p:sp>
      <p:sp>
        <p:nvSpPr>
          <p:cNvPr id="84" name="Text 82"/>
          <p:cNvSpPr/>
          <p:nvPr/>
        </p:nvSpPr>
        <p:spPr>
          <a:xfrm>
            <a:off x="6720840" y="5029200"/>
            <a:ext cx="4526280" cy="457200"/>
          </a:xfrm>
          <a:prstGeom prst="rect">
            <a:avLst/>
          </a:prstGeom>
          <a:noFill/>
          <a:ln/>
        </p:spPr>
        <p:txBody>
          <a:bodyPr wrap="square" lIns="0" tIns="0" rIns="0" bIns="0" rtlCol="0" anchor="ctr"/>
          <a:lstStyle/>
          <a:p>
            <a:pPr indent="0" marL="0">
              <a:buNone/>
            </a:pPr>
            <a:r>
              <a:rPr lang="en-US" sz="1200" b="1" dirty="0">
                <a:solidFill>
                  <a:srgbClr val="3D7A1F"/>
                </a:solidFill>
                <a:latin typeface="Arial" pitchFamily="34" charset="0"/>
                <a:ea typeface="Arial" pitchFamily="34" charset="-122"/>
                <a:cs typeface="Arial" pitchFamily="34" charset="-120"/>
              </a:rPr>
              <a:t>They fail on different claims, so between them every claim is caught. Agreement is real evidence.</a:t>
            </a:r>
            <a:endParaRPr lang="en-US" sz="1200" dirty="0"/>
          </a:p>
        </p:txBody>
      </p:sp>
      <p:sp>
        <p:nvSpPr>
          <p:cNvPr id="85" name="Text 83"/>
          <p:cNvSpPr/>
          <p:nvPr/>
        </p:nvSpPr>
        <p:spPr>
          <a:xfrm>
            <a:off x="548640" y="5779008"/>
            <a:ext cx="11064240" cy="585216"/>
          </a:xfrm>
          <a:prstGeom prst="rect">
            <a:avLst/>
          </a:prstGeom>
          <a:noFill/>
          <a:ln/>
        </p:spPr>
        <p:txBody>
          <a:bodyPr wrap="square" lIns="0" tIns="0" rIns="0" bIns="0" rtlCol="0" anchor="ctr"/>
          <a:lstStyle/>
          <a:p>
            <a:pPr algn="ctr" indent="0" marL="0">
              <a:lnSpc>
                <a:spcPts val="1700"/>
              </a:lnSpc>
              <a:buNone/>
            </a:pPr>
            <a:r>
              <a:rPr lang="en-US" sz="1300" b="1" dirty="0">
                <a:solidFill>
                  <a:srgbClr val="1E2B8E"/>
                </a:solidFill>
                <a:latin typeface="Arial" pitchFamily="34" charset="0"/>
                <a:ea typeface="Arial" pitchFamily="34" charset="-122"/>
                <a:cs typeface="Arial" pitchFamily="34" charset="-120"/>
              </a:rPr>
              <a:t>The difference between a bigger model and a verification layer is not how many checkers, but whether their errors overlap. That is error independence, and you get it by building checkers differently: different data, architecture, and approach.</a:t>
            </a:r>
            <a:endParaRPr lang="en-US" sz="1300" dirty="0"/>
          </a:p>
        </p:txBody>
      </p:sp>
      <p:sp>
        <p:nvSpPr>
          <p:cNvPr id="86" name="Shape 84"/>
          <p:cNvSpPr/>
          <p:nvPr/>
        </p:nvSpPr>
        <p:spPr>
          <a:xfrm>
            <a:off x="9921240" y="274320"/>
            <a:ext cx="1737360" cy="310896"/>
          </a:xfrm>
          <a:prstGeom prst="roundRect">
            <a:avLst>
              <a:gd name="adj" fmla="val 50000"/>
            </a:avLst>
          </a:prstGeom>
          <a:solidFill>
            <a:srgbClr val="FFFFFF"/>
          </a:solidFill>
          <a:ln w="12700">
            <a:solidFill>
              <a:srgbClr val="00AEEF"/>
            </a:solidFill>
            <a:prstDash val="solid"/>
          </a:ln>
        </p:spPr>
      </p:sp>
      <p:sp>
        <p:nvSpPr>
          <p:cNvPr id="87" name="Shape 85"/>
          <p:cNvSpPr/>
          <p:nvPr/>
        </p:nvSpPr>
        <p:spPr>
          <a:xfrm>
            <a:off x="10076688" y="384048"/>
            <a:ext cx="109728" cy="109728"/>
          </a:xfrm>
          <a:prstGeom prst="ellipse">
            <a:avLst/>
          </a:prstGeom>
          <a:solidFill>
            <a:srgbClr val="00AEEF"/>
          </a:solidFill>
          <a:ln w="12700">
            <a:solidFill>
              <a:srgbClr val="00AEEF"/>
            </a:solidFill>
            <a:prstDash val="solid"/>
          </a:ln>
        </p:spPr>
      </p:sp>
      <p:sp>
        <p:nvSpPr>
          <p:cNvPr id="88" name="Text 86"/>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00AEEF"/>
                </a:solidFill>
                <a:latin typeface="Arial" pitchFamily="34" charset="0"/>
                <a:ea typeface="Arial" pitchFamily="34" charset="-122"/>
                <a:cs typeface="Arial" pitchFamily="34" charset="-120"/>
              </a:rPr>
              <a:t>FRAMEWORK</a:t>
            </a:r>
            <a:endParaRPr lang="en-US" sz="1000" dirty="0"/>
          </a:p>
        </p:txBody>
      </p:sp>
      <p:pic>
        <p:nvPicPr>
          <p:cNvPr id="89"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90" name="Text 87"/>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91" name="Text 88"/>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48640" y="292608"/>
            <a:ext cx="8229600" cy="256032"/>
          </a:xfrm>
          <a:prstGeom prst="rect">
            <a:avLst/>
          </a:prstGeom>
          <a:noFill/>
          <a:ln/>
        </p:spPr>
        <p:txBody>
          <a:bodyPr wrap="square" lIns="0" tIns="0" rIns="0" bIns="0" rtlCol="0" anchor="ctr"/>
          <a:lstStyle/>
          <a:p>
            <a:pPr indent="0" marL="0">
              <a:buNone/>
            </a:pPr>
            <a:r>
              <a:rPr lang="en-US" sz="1100" b="1" spc="150" kern="0" dirty="0">
                <a:solidFill>
                  <a:srgbClr val="555B6B"/>
                </a:solidFill>
                <a:latin typeface="Arial" pitchFamily="34" charset="0"/>
                <a:ea typeface="Arial" pitchFamily="34" charset="-122"/>
                <a:cs typeface="Arial" pitchFamily="34" charset="-120"/>
              </a:rPr>
              <a:t>PART III · WHAT GOOD LOOKS LIKE</a:t>
            </a:r>
            <a:endParaRPr lang="en-US" sz="1100" dirty="0"/>
          </a:p>
        </p:txBody>
      </p:sp>
      <p:pic>
        <p:nvPicPr>
          <p:cNvPr id="3" name="Image 0" descr="/Users/mvildibill/Desktop/NeoVerity/Projects/physical-ai/07-collateral-output/figures/fig-1-independence-ladder.png">    </p:cNvPr>
          <p:cNvPicPr>
            <a:picLocks noChangeAspect="1"/>
          </p:cNvPicPr>
          <p:nvPr/>
        </p:nvPicPr>
        <p:blipFill>
          <a:blip r:embed="rId1"/>
          <a:stretch>
            <a:fillRect/>
          </a:stretch>
        </p:blipFill>
        <p:spPr>
          <a:xfrm>
            <a:off x="916606" y="603504"/>
            <a:ext cx="10328307" cy="5751576"/>
          </a:xfrm>
          <a:prstGeom prst="rect">
            <a:avLst/>
          </a:prstGeom>
        </p:spPr>
      </p:pic>
      <p:sp>
        <p:nvSpPr>
          <p:cNvPr id="4" name="Shape 1"/>
          <p:cNvSpPr/>
          <p:nvPr/>
        </p:nvSpPr>
        <p:spPr>
          <a:xfrm>
            <a:off x="9921240" y="274320"/>
            <a:ext cx="1737360" cy="310896"/>
          </a:xfrm>
          <a:prstGeom prst="roundRect">
            <a:avLst>
              <a:gd name="adj" fmla="val 50000"/>
            </a:avLst>
          </a:prstGeom>
          <a:solidFill>
            <a:srgbClr val="FFFFFF"/>
          </a:solidFill>
          <a:ln w="12700">
            <a:solidFill>
              <a:srgbClr val="1E2B8E"/>
            </a:solidFill>
            <a:prstDash val="solid"/>
          </a:ln>
        </p:spPr>
      </p:sp>
      <p:sp>
        <p:nvSpPr>
          <p:cNvPr id="5" name="Shape 2"/>
          <p:cNvSpPr/>
          <p:nvPr/>
        </p:nvSpPr>
        <p:spPr>
          <a:xfrm>
            <a:off x="10076688" y="384048"/>
            <a:ext cx="109728" cy="109728"/>
          </a:xfrm>
          <a:prstGeom prst="ellipse">
            <a:avLst/>
          </a:prstGeom>
          <a:solidFill>
            <a:srgbClr val="1E2B8E"/>
          </a:solidFill>
          <a:ln w="12700">
            <a:solidFill>
              <a:srgbClr val="1E2B8E"/>
            </a:solidFill>
            <a:prstDash val="solid"/>
          </a:ln>
        </p:spPr>
      </p:sp>
      <p:sp>
        <p:nvSpPr>
          <p:cNvPr id="6" name="Text 3"/>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1E2B8E"/>
                </a:solidFill>
                <a:latin typeface="Arial" pitchFamily="34" charset="0"/>
                <a:ea typeface="Arial" pitchFamily="34" charset="-122"/>
                <a:cs typeface="Arial" pitchFamily="34" charset="-120"/>
              </a:rPr>
              <a:t>EVIDENCE</a:t>
            </a:r>
            <a:endParaRPr lang="en-US" sz="1000" dirty="0"/>
          </a:p>
        </p:txBody>
      </p:sp>
      <p:pic>
        <p:nvPicPr>
          <p:cNvPr id="7" name="Image 1" descr="/Users/mvildibill/Desktop/NeoVerity/Projects/physical-ai/07-collateral-output/figures/logo-light.png">    </p:cNvPr>
          <p:cNvPicPr>
            <a:picLocks noChangeAspect="1"/>
          </p:cNvPicPr>
          <p:nvPr/>
        </p:nvPicPr>
        <p:blipFill>
          <a:blip r:embed="rId2"/>
          <a:stretch>
            <a:fillRect/>
          </a:stretch>
        </p:blipFill>
        <p:spPr>
          <a:xfrm>
            <a:off x="548640" y="6400800"/>
            <a:ext cx="979720" cy="256032"/>
          </a:xfrm>
          <a:prstGeom prst="rect">
            <a:avLst/>
          </a:prstGeom>
        </p:spPr>
      </p:pic>
      <p:sp>
        <p:nvSpPr>
          <p:cNvPr id="8" name="Text 4"/>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9" name="Text 5"/>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B26A00"/>
                </a:solidFill>
                <a:latin typeface="Arial" pitchFamily="34" charset="0"/>
                <a:ea typeface="Arial" pitchFamily="34" charset="-122"/>
                <a:cs typeface="Arial" pitchFamily="34" charset="-120"/>
              </a:rPr>
              <a:t>PART IV · APPLYING IT</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What to ask a vendor</a:t>
            </a:r>
            <a:endParaRPr lang="en-US" sz="2700" dirty="0"/>
          </a:p>
        </p:txBody>
      </p:sp>
      <p:sp>
        <p:nvSpPr>
          <p:cNvPr id="4" name="Text 2"/>
          <p:cNvSpPr/>
          <p:nvPr/>
        </p:nvSpPr>
        <p:spPr>
          <a:xfrm>
            <a:off x="548640" y="1691640"/>
            <a:ext cx="11064240" cy="594360"/>
          </a:xfrm>
          <a:prstGeom prst="rect">
            <a:avLst/>
          </a:prstGeom>
          <a:noFill/>
          <a:ln/>
        </p:spPr>
        <p:txBody>
          <a:bodyPr wrap="square" lIns="0" tIns="0" rIns="0" bIns="0" rtlCol="0" anchor="ctr"/>
          <a:lstStyle/>
          <a:p>
            <a:pPr indent="0" marL="0">
              <a:lnSpc>
                <a:spcPts val="2300"/>
              </a:lnSpc>
              <a:buNone/>
            </a:pPr>
            <a:r>
              <a:rPr lang="en-US" sz="1600" dirty="0">
                <a:solidFill>
                  <a:srgbClr val="1A1A1A"/>
                </a:solidFill>
                <a:latin typeface="Arial" pitchFamily="34" charset="0"/>
                <a:ea typeface="Arial" pitchFamily="34" charset="-122"/>
                <a:cs typeface="Arial" pitchFamily="34" charset="-120"/>
              </a:rPr>
              <a:t>Independence is not a count of models. It is what those models do not share. Five questions separate a verification layer from a bigger one.</a:t>
            </a:r>
            <a:endParaRPr lang="en-US" sz="1600" dirty="0"/>
          </a:p>
        </p:txBody>
      </p:sp>
      <p:sp>
        <p:nvSpPr>
          <p:cNvPr id="5" name="Shape 3"/>
          <p:cNvSpPr/>
          <p:nvPr/>
        </p:nvSpPr>
        <p:spPr>
          <a:xfrm>
            <a:off x="548640" y="2468880"/>
            <a:ext cx="402336" cy="402336"/>
          </a:xfrm>
          <a:prstGeom prst="ellipse">
            <a:avLst/>
          </a:prstGeom>
          <a:solidFill>
            <a:srgbClr val="B26A00"/>
          </a:solidFill>
          <a:ln w="12700">
            <a:solidFill>
              <a:srgbClr val="B26A00"/>
            </a:solidFill>
            <a:prstDash val="solid"/>
          </a:ln>
        </p:spPr>
      </p:sp>
      <p:sp>
        <p:nvSpPr>
          <p:cNvPr id="6" name="Text 4"/>
          <p:cNvSpPr/>
          <p:nvPr/>
        </p:nvSpPr>
        <p:spPr>
          <a:xfrm>
            <a:off x="548640" y="2468880"/>
            <a:ext cx="402336" cy="40233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1</a:t>
            </a:r>
            <a:endParaRPr lang="en-US" sz="1400" dirty="0"/>
          </a:p>
        </p:txBody>
      </p:sp>
      <p:sp>
        <p:nvSpPr>
          <p:cNvPr id="7" name="Text 5"/>
          <p:cNvSpPr/>
          <p:nvPr/>
        </p:nvSpPr>
        <p:spPr>
          <a:xfrm>
            <a:off x="1143000" y="2423160"/>
            <a:ext cx="10424160" cy="320040"/>
          </a:xfrm>
          <a:prstGeom prst="rect">
            <a:avLst/>
          </a:prstGeom>
          <a:noFill/>
          <a:ln/>
        </p:spPr>
        <p:txBody>
          <a:bodyPr wrap="square" lIns="0" tIns="0" rIns="0" bIns="0" rtlCol="0" anchor="ctr"/>
          <a:lstStyle/>
          <a:p>
            <a:pPr indent="0" marL="0">
              <a:buNone/>
            </a:pPr>
            <a:r>
              <a:rPr lang="en-US" sz="1600" b="1" dirty="0">
                <a:solidFill>
                  <a:srgbClr val="1E2B8E"/>
                </a:solidFill>
                <a:latin typeface="Arial" pitchFamily="34" charset="0"/>
                <a:ea typeface="Arial" pitchFamily="34" charset="-122"/>
                <a:cs typeface="Arial" pitchFamily="34" charset="-120"/>
              </a:rPr>
              <a:t>What do your checkers share?</a:t>
            </a:r>
            <a:endParaRPr lang="en-US" sz="1600" dirty="0"/>
          </a:p>
        </p:txBody>
      </p:sp>
      <p:sp>
        <p:nvSpPr>
          <p:cNvPr id="8" name="Text 6"/>
          <p:cNvSpPr/>
          <p:nvPr/>
        </p:nvSpPr>
        <p:spPr>
          <a:xfrm>
            <a:off x="1143000" y="2743200"/>
            <a:ext cx="10424160" cy="365760"/>
          </a:xfrm>
          <a:prstGeom prst="rect">
            <a:avLst/>
          </a:prstGeom>
          <a:noFill/>
          <a:ln/>
        </p:spPr>
        <p:txBody>
          <a:bodyPr wrap="square" lIns="0" tIns="0" rIns="0" bIns="0" rtlCol="0" anchor="ctr"/>
          <a:lstStyle/>
          <a:p>
            <a:pPr indent="0" marL="0">
              <a:lnSpc>
                <a:spcPts val="1700"/>
              </a:lnSpc>
              <a:buNone/>
            </a:pPr>
            <a:r>
              <a:rPr lang="en-US" sz="1300" dirty="0">
                <a:solidFill>
                  <a:srgbClr val="555B6B"/>
                </a:solidFill>
                <a:latin typeface="Arial" pitchFamily="34" charset="0"/>
                <a:ea typeface="Arial" pitchFamily="34" charset="-122"/>
                <a:cs typeface="Arial" pitchFamily="34" charset="-120"/>
              </a:rPr>
              <a:t>Training data, architecture, base model, supplier, preprocessing. Shared anything is shared blind spots.</a:t>
            </a:r>
            <a:endParaRPr lang="en-US" sz="1300" dirty="0"/>
          </a:p>
        </p:txBody>
      </p:sp>
      <p:sp>
        <p:nvSpPr>
          <p:cNvPr id="9" name="Shape 7"/>
          <p:cNvSpPr/>
          <p:nvPr/>
        </p:nvSpPr>
        <p:spPr>
          <a:xfrm>
            <a:off x="548640" y="3218688"/>
            <a:ext cx="402336" cy="402336"/>
          </a:xfrm>
          <a:prstGeom prst="ellipse">
            <a:avLst/>
          </a:prstGeom>
          <a:solidFill>
            <a:srgbClr val="B26A00"/>
          </a:solidFill>
          <a:ln w="12700">
            <a:solidFill>
              <a:srgbClr val="B26A00"/>
            </a:solidFill>
            <a:prstDash val="solid"/>
          </a:ln>
        </p:spPr>
      </p:sp>
      <p:sp>
        <p:nvSpPr>
          <p:cNvPr id="10" name="Text 8"/>
          <p:cNvSpPr/>
          <p:nvPr/>
        </p:nvSpPr>
        <p:spPr>
          <a:xfrm>
            <a:off x="548640" y="3218688"/>
            <a:ext cx="402336" cy="40233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2</a:t>
            </a:r>
            <a:endParaRPr lang="en-US" sz="1400" dirty="0"/>
          </a:p>
        </p:txBody>
      </p:sp>
      <p:sp>
        <p:nvSpPr>
          <p:cNvPr id="11" name="Text 9"/>
          <p:cNvSpPr/>
          <p:nvPr/>
        </p:nvSpPr>
        <p:spPr>
          <a:xfrm>
            <a:off x="1143000" y="3172968"/>
            <a:ext cx="10424160" cy="320040"/>
          </a:xfrm>
          <a:prstGeom prst="rect">
            <a:avLst/>
          </a:prstGeom>
          <a:noFill/>
          <a:ln/>
        </p:spPr>
        <p:txBody>
          <a:bodyPr wrap="square" lIns="0" tIns="0" rIns="0" bIns="0" rtlCol="0" anchor="ctr"/>
          <a:lstStyle/>
          <a:p>
            <a:pPr indent="0" marL="0">
              <a:buNone/>
            </a:pPr>
            <a:r>
              <a:rPr lang="en-US" sz="1600" b="1" dirty="0">
                <a:solidFill>
                  <a:srgbClr val="1E2B8E"/>
                </a:solidFill>
                <a:latin typeface="Arial" pitchFamily="34" charset="0"/>
                <a:ea typeface="Arial" pitchFamily="34" charset="-122"/>
                <a:cs typeface="Arial" pitchFamily="34" charset="-120"/>
              </a:rPr>
              <a:t>What single point of failure would make them all wrong at once?</a:t>
            </a:r>
            <a:endParaRPr lang="en-US" sz="1600" dirty="0"/>
          </a:p>
        </p:txBody>
      </p:sp>
      <p:sp>
        <p:nvSpPr>
          <p:cNvPr id="12" name="Text 10"/>
          <p:cNvSpPr/>
          <p:nvPr/>
        </p:nvSpPr>
        <p:spPr>
          <a:xfrm>
            <a:off x="1143000" y="3493008"/>
            <a:ext cx="10424160" cy="365760"/>
          </a:xfrm>
          <a:prstGeom prst="rect">
            <a:avLst/>
          </a:prstGeom>
          <a:noFill/>
          <a:ln/>
        </p:spPr>
        <p:txBody>
          <a:bodyPr wrap="square" lIns="0" tIns="0" rIns="0" bIns="0" rtlCol="0" anchor="ctr"/>
          <a:lstStyle/>
          <a:p>
            <a:pPr indent="0" marL="0">
              <a:lnSpc>
                <a:spcPts val="1700"/>
              </a:lnSpc>
              <a:buNone/>
            </a:pPr>
            <a:r>
              <a:rPr lang="en-US" sz="1300" dirty="0">
                <a:solidFill>
                  <a:srgbClr val="555B6B"/>
                </a:solidFill>
                <a:latin typeface="Arial" pitchFamily="34" charset="0"/>
                <a:ea typeface="Arial" pitchFamily="34" charset="-122"/>
                <a:cs typeface="Arial" pitchFamily="34" charset="-120"/>
              </a:rPr>
              <a:t>If there is such a failure, the checkers are not independent, however many there are.</a:t>
            </a:r>
            <a:endParaRPr lang="en-US" sz="1300" dirty="0"/>
          </a:p>
        </p:txBody>
      </p:sp>
      <p:sp>
        <p:nvSpPr>
          <p:cNvPr id="13" name="Shape 11"/>
          <p:cNvSpPr/>
          <p:nvPr/>
        </p:nvSpPr>
        <p:spPr>
          <a:xfrm>
            <a:off x="548640" y="3968496"/>
            <a:ext cx="402336" cy="402336"/>
          </a:xfrm>
          <a:prstGeom prst="ellipse">
            <a:avLst/>
          </a:prstGeom>
          <a:solidFill>
            <a:srgbClr val="B26A00"/>
          </a:solidFill>
          <a:ln w="12700">
            <a:solidFill>
              <a:srgbClr val="B26A00"/>
            </a:solidFill>
            <a:prstDash val="solid"/>
          </a:ln>
        </p:spPr>
      </p:sp>
      <p:sp>
        <p:nvSpPr>
          <p:cNvPr id="14" name="Text 12"/>
          <p:cNvSpPr/>
          <p:nvPr/>
        </p:nvSpPr>
        <p:spPr>
          <a:xfrm>
            <a:off x="548640" y="3968496"/>
            <a:ext cx="402336" cy="40233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3</a:t>
            </a:r>
            <a:endParaRPr lang="en-US" sz="1400" dirty="0"/>
          </a:p>
        </p:txBody>
      </p:sp>
      <p:sp>
        <p:nvSpPr>
          <p:cNvPr id="15" name="Text 13"/>
          <p:cNvSpPr/>
          <p:nvPr/>
        </p:nvSpPr>
        <p:spPr>
          <a:xfrm>
            <a:off x="1143000" y="3922776"/>
            <a:ext cx="10424160" cy="320040"/>
          </a:xfrm>
          <a:prstGeom prst="rect">
            <a:avLst/>
          </a:prstGeom>
          <a:noFill/>
          <a:ln/>
        </p:spPr>
        <p:txBody>
          <a:bodyPr wrap="square" lIns="0" tIns="0" rIns="0" bIns="0" rtlCol="0" anchor="ctr"/>
          <a:lstStyle/>
          <a:p>
            <a:pPr indent="0" marL="0">
              <a:buNone/>
            </a:pPr>
            <a:r>
              <a:rPr lang="en-US" sz="1600" b="1" dirty="0">
                <a:solidFill>
                  <a:srgbClr val="1E2B8E"/>
                </a:solidFill>
                <a:latin typeface="Arial" pitchFamily="34" charset="0"/>
                <a:ea typeface="Arial" pitchFamily="34" charset="-122"/>
                <a:cs typeface="Arial" pitchFamily="34" charset="-120"/>
              </a:rPr>
              <a:t>Which checker can overrule the model, and who does it report to?</a:t>
            </a:r>
            <a:endParaRPr lang="en-US" sz="1600" dirty="0"/>
          </a:p>
        </p:txBody>
      </p:sp>
      <p:sp>
        <p:nvSpPr>
          <p:cNvPr id="16" name="Text 14"/>
          <p:cNvSpPr/>
          <p:nvPr/>
        </p:nvSpPr>
        <p:spPr>
          <a:xfrm>
            <a:off x="1143000" y="4242816"/>
            <a:ext cx="10424160" cy="365760"/>
          </a:xfrm>
          <a:prstGeom prst="rect">
            <a:avLst/>
          </a:prstGeom>
          <a:noFill/>
          <a:ln/>
        </p:spPr>
        <p:txBody>
          <a:bodyPr wrap="square" lIns="0" tIns="0" rIns="0" bIns="0" rtlCol="0" anchor="ctr"/>
          <a:lstStyle/>
          <a:p>
            <a:pPr indent="0" marL="0">
              <a:lnSpc>
                <a:spcPts val="1700"/>
              </a:lnSpc>
              <a:buNone/>
            </a:pPr>
            <a:r>
              <a:rPr lang="en-US" sz="1300" dirty="0">
                <a:solidFill>
                  <a:srgbClr val="555B6B"/>
                </a:solidFill>
                <a:latin typeface="Arial" pitchFamily="34" charset="0"/>
                <a:ea typeface="Arial" pitchFamily="34" charset="-122"/>
                <a:cs typeface="Arial" pitchFamily="34" charset="-120"/>
              </a:rPr>
              <a:t>A reviewer who reports to the builder is a courtesy, not a control.</a:t>
            </a:r>
            <a:endParaRPr lang="en-US" sz="1300" dirty="0"/>
          </a:p>
        </p:txBody>
      </p:sp>
      <p:sp>
        <p:nvSpPr>
          <p:cNvPr id="17" name="Shape 15"/>
          <p:cNvSpPr/>
          <p:nvPr/>
        </p:nvSpPr>
        <p:spPr>
          <a:xfrm>
            <a:off x="548640" y="4718304"/>
            <a:ext cx="402336" cy="402336"/>
          </a:xfrm>
          <a:prstGeom prst="ellipse">
            <a:avLst/>
          </a:prstGeom>
          <a:solidFill>
            <a:srgbClr val="B26A00"/>
          </a:solidFill>
          <a:ln w="12700">
            <a:solidFill>
              <a:srgbClr val="B26A00"/>
            </a:solidFill>
            <a:prstDash val="solid"/>
          </a:ln>
        </p:spPr>
      </p:sp>
      <p:sp>
        <p:nvSpPr>
          <p:cNvPr id="18" name="Text 16"/>
          <p:cNvSpPr/>
          <p:nvPr/>
        </p:nvSpPr>
        <p:spPr>
          <a:xfrm>
            <a:off x="548640" y="4718304"/>
            <a:ext cx="402336" cy="40233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4</a:t>
            </a:r>
            <a:endParaRPr lang="en-US" sz="1400" dirty="0"/>
          </a:p>
        </p:txBody>
      </p:sp>
      <p:sp>
        <p:nvSpPr>
          <p:cNvPr id="19" name="Text 17"/>
          <p:cNvSpPr/>
          <p:nvPr/>
        </p:nvSpPr>
        <p:spPr>
          <a:xfrm>
            <a:off x="1143000" y="4672584"/>
            <a:ext cx="10424160" cy="320040"/>
          </a:xfrm>
          <a:prstGeom prst="rect">
            <a:avLst/>
          </a:prstGeom>
          <a:noFill/>
          <a:ln/>
        </p:spPr>
        <p:txBody>
          <a:bodyPr wrap="square" lIns="0" tIns="0" rIns="0" bIns="0" rtlCol="0" anchor="ctr"/>
          <a:lstStyle/>
          <a:p>
            <a:pPr indent="0" marL="0">
              <a:buNone/>
            </a:pPr>
            <a:r>
              <a:rPr lang="en-US" sz="1600" b="1" dirty="0">
                <a:solidFill>
                  <a:srgbClr val="1E2B8E"/>
                </a:solidFill>
                <a:latin typeface="Arial" pitchFamily="34" charset="0"/>
                <a:ea typeface="Arial" pitchFamily="34" charset="-122"/>
                <a:cs typeface="Arial" pitchFamily="34" charset="-120"/>
              </a:rPr>
              <a:t>What happens when the checkers disagree?</a:t>
            </a:r>
            <a:endParaRPr lang="en-US" sz="1600" dirty="0"/>
          </a:p>
        </p:txBody>
      </p:sp>
      <p:sp>
        <p:nvSpPr>
          <p:cNvPr id="20" name="Text 18"/>
          <p:cNvSpPr/>
          <p:nvPr/>
        </p:nvSpPr>
        <p:spPr>
          <a:xfrm>
            <a:off x="1143000" y="4992624"/>
            <a:ext cx="10424160" cy="365760"/>
          </a:xfrm>
          <a:prstGeom prst="rect">
            <a:avLst/>
          </a:prstGeom>
          <a:noFill/>
          <a:ln/>
        </p:spPr>
        <p:txBody>
          <a:bodyPr wrap="square" lIns="0" tIns="0" rIns="0" bIns="0" rtlCol="0" anchor="ctr"/>
          <a:lstStyle/>
          <a:p>
            <a:pPr indent="0" marL="0">
              <a:lnSpc>
                <a:spcPts val="1700"/>
              </a:lnSpc>
              <a:buNone/>
            </a:pPr>
            <a:r>
              <a:rPr lang="en-US" sz="1300" dirty="0">
                <a:solidFill>
                  <a:srgbClr val="555B6B"/>
                </a:solidFill>
                <a:latin typeface="Arial" pitchFamily="34" charset="0"/>
                <a:ea typeface="Arial" pitchFamily="34" charset="-122"/>
                <a:cs typeface="Arial" pitchFamily="34" charset="-120"/>
              </a:rPr>
              <a:t>Disagreement should stop the claim, not get averaged into a confident number.</a:t>
            </a:r>
            <a:endParaRPr lang="en-US" sz="1300" dirty="0"/>
          </a:p>
        </p:txBody>
      </p:sp>
      <p:sp>
        <p:nvSpPr>
          <p:cNvPr id="21" name="Shape 19"/>
          <p:cNvSpPr/>
          <p:nvPr/>
        </p:nvSpPr>
        <p:spPr>
          <a:xfrm>
            <a:off x="548640" y="5468112"/>
            <a:ext cx="402336" cy="402336"/>
          </a:xfrm>
          <a:prstGeom prst="ellipse">
            <a:avLst/>
          </a:prstGeom>
          <a:solidFill>
            <a:srgbClr val="B26A00"/>
          </a:solidFill>
          <a:ln w="12700">
            <a:solidFill>
              <a:srgbClr val="B26A00"/>
            </a:solidFill>
            <a:prstDash val="solid"/>
          </a:ln>
        </p:spPr>
      </p:sp>
      <p:sp>
        <p:nvSpPr>
          <p:cNvPr id="22" name="Text 20"/>
          <p:cNvSpPr/>
          <p:nvPr/>
        </p:nvSpPr>
        <p:spPr>
          <a:xfrm>
            <a:off x="548640" y="5468112"/>
            <a:ext cx="402336" cy="40233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5</a:t>
            </a:r>
            <a:endParaRPr lang="en-US" sz="1400" dirty="0"/>
          </a:p>
        </p:txBody>
      </p:sp>
      <p:sp>
        <p:nvSpPr>
          <p:cNvPr id="23" name="Text 21"/>
          <p:cNvSpPr/>
          <p:nvPr/>
        </p:nvSpPr>
        <p:spPr>
          <a:xfrm>
            <a:off x="1143000" y="5422392"/>
            <a:ext cx="10424160" cy="320040"/>
          </a:xfrm>
          <a:prstGeom prst="rect">
            <a:avLst/>
          </a:prstGeom>
          <a:noFill/>
          <a:ln/>
        </p:spPr>
        <p:txBody>
          <a:bodyPr wrap="square" lIns="0" tIns="0" rIns="0" bIns="0" rtlCol="0" anchor="ctr"/>
          <a:lstStyle/>
          <a:p>
            <a:pPr indent="0" marL="0">
              <a:buNone/>
            </a:pPr>
            <a:r>
              <a:rPr lang="en-US" sz="1600" b="1" dirty="0">
                <a:solidFill>
                  <a:srgbClr val="1E2B8E"/>
                </a:solidFill>
                <a:latin typeface="Arial" pitchFamily="34" charset="0"/>
                <a:ea typeface="Arial" pitchFamily="34" charset="-122"/>
                <a:cs typeface="Arial" pitchFamily="34" charset="-120"/>
              </a:rPr>
              <a:t>Can you show the verification evidence?</a:t>
            </a:r>
            <a:endParaRPr lang="en-US" sz="1600" dirty="0"/>
          </a:p>
        </p:txBody>
      </p:sp>
      <p:sp>
        <p:nvSpPr>
          <p:cNvPr id="24" name="Text 22"/>
          <p:cNvSpPr/>
          <p:nvPr/>
        </p:nvSpPr>
        <p:spPr>
          <a:xfrm>
            <a:off x="1143000" y="5742432"/>
            <a:ext cx="10424160" cy="365760"/>
          </a:xfrm>
          <a:prstGeom prst="rect">
            <a:avLst/>
          </a:prstGeom>
          <a:noFill/>
          <a:ln/>
        </p:spPr>
        <p:txBody>
          <a:bodyPr wrap="square" lIns="0" tIns="0" rIns="0" bIns="0" rtlCol="0" anchor="ctr"/>
          <a:lstStyle/>
          <a:p>
            <a:pPr indent="0" marL="0">
              <a:lnSpc>
                <a:spcPts val="1700"/>
              </a:lnSpc>
              <a:buNone/>
            </a:pPr>
            <a:r>
              <a:rPr lang="en-US" sz="1300" dirty="0">
                <a:solidFill>
                  <a:srgbClr val="555B6B"/>
                </a:solidFill>
                <a:latin typeface="Arial" pitchFamily="34" charset="0"/>
                <a:ea typeface="Arial" pitchFamily="34" charset="-122"/>
                <a:cs typeface="Arial" pitchFamily="34" charset="-120"/>
              </a:rPr>
              <a:t>Or are we taking the accuracy figure on trust? The whole point is not to.</a:t>
            </a:r>
            <a:endParaRPr lang="en-US" sz="1300" dirty="0"/>
          </a:p>
        </p:txBody>
      </p:sp>
      <p:sp>
        <p:nvSpPr>
          <p:cNvPr id="25" name="Shape 23"/>
          <p:cNvSpPr/>
          <p:nvPr/>
        </p:nvSpPr>
        <p:spPr>
          <a:xfrm>
            <a:off x="9921240" y="274320"/>
            <a:ext cx="1737360" cy="310896"/>
          </a:xfrm>
          <a:prstGeom prst="roundRect">
            <a:avLst>
              <a:gd name="adj" fmla="val 50000"/>
            </a:avLst>
          </a:prstGeom>
          <a:solidFill>
            <a:srgbClr val="FFFFFF"/>
          </a:solidFill>
          <a:ln w="12700">
            <a:solidFill>
              <a:srgbClr val="6DC02E"/>
            </a:solidFill>
            <a:prstDash val="solid"/>
          </a:ln>
        </p:spPr>
      </p:sp>
      <p:sp>
        <p:nvSpPr>
          <p:cNvPr id="26" name="Shape 24"/>
          <p:cNvSpPr/>
          <p:nvPr/>
        </p:nvSpPr>
        <p:spPr>
          <a:xfrm>
            <a:off x="10076688" y="384048"/>
            <a:ext cx="109728" cy="109728"/>
          </a:xfrm>
          <a:prstGeom prst="ellipse">
            <a:avLst/>
          </a:prstGeom>
          <a:solidFill>
            <a:srgbClr val="6DC02E"/>
          </a:solidFill>
          <a:ln w="12700">
            <a:solidFill>
              <a:srgbClr val="6DC02E"/>
            </a:solidFill>
            <a:prstDash val="solid"/>
          </a:ln>
        </p:spPr>
      </p:sp>
      <p:sp>
        <p:nvSpPr>
          <p:cNvPr id="27" name="Text 25"/>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6DC02E"/>
                </a:solidFill>
                <a:latin typeface="Arial" pitchFamily="34" charset="0"/>
                <a:ea typeface="Arial" pitchFamily="34" charset="-122"/>
                <a:cs typeface="Arial" pitchFamily="34" charset="-120"/>
              </a:rPr>
              <a:t>VIEW</a:t>
            </a:r>
            <a:endParaRPr lang="en-US" sz="1000" dirty="0"/>
          </a:p>
        </p:txBody>
      </p:sp>
      <p:pic>
        <p:nvPicPr>
          <p:cNvPr id="28"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29" name="Text 26"/>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30" name="Text 27"/>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B26A00"/>
                </a:solidFill>
                <a:latin typeface="Arial" pitchFamily="34" charset="0"/>
                <a:ea typeface="Arial" pitchFamily="34" charset="-122"/>
                <a:cs typeface="Arial" pitchFamily="34" charset="-120"/>
              </a:rPr>
              <a:t>PART IV · APPLYING IT</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Where the verification function has to sit</a:t>
            </a:r>
            <a:endParaRPr lang="en-US" sz="2700" dirty="0"/>
          </a:p>
        </p:txBody>
      </p:sp>
      <p:sp>
        <p:nvSpPr>
          <p:cNvPr id="4" name="Text 2"/>
          <p:cNvSpPr/>
          <p:nvPr/>
        </p:nvSpPr>
        <p:spPr>
          <a:xfrm>
            <a:off x="548640" y="1691640"/>
            <a:ext cx="11064240" cy="777240"/>
          </a:xfrm>
          <a:prstGeom prst="rect">
            <a:avLst/>
          </a:prstGeom>
          <a:noFill/>
          <a:ln/>
        </p:spPr>
        <p:txBody>
          <a:bodyPr wrap="square" lIns="0" tIns="0" rIns="0" bIns="0" rtlCol="0" anchor="ctr"/>
          <a:lstStyle/>
          <a:p>
            <a:pPr indent="0" marL="0">
              <a:lnSpc>
                <a:spcPts val="2300"/>
              </a:lnSpc>
              <a:buNone/>
            </a:pPr>
            <a:r>
              <a:rPr lang="en-US" sz="1600" dirty="0">
                <a:solidFill>
                  <a:srgbClr val="1A1A1A"/>
                </a:solidFill>
                <a:latin typeface="Arial" pitchFamily="34" charset="0"/>
                <a:ea typeface="Arial" pitchFamily="34" charset="-122"/>
                <a:cs typeface="Arial" pitchFamily="34" charset="-120"/>
              </a:rPr>
              <a:t>Independence is a property of reporting lines and budgets, not of good intentions. The standard that defines it names three, and they apply just as well inside an organization as between a buyer and a supplier.</a:t>
            </a:r>
            <a:endParaRPr lang="en-US" sz="1600" dirty="0"/>
          </a:p>
        </p:txBody>
      </p:sp>
      <p:sp>
        <p:nvSpPr>
          <p:cNvPr id="5" name="Shape 3"/>
          <p:cNvSpPr/>
          <p:nvPr/>
        </p:nvSpPr>
        <p:spPr>
          <a:xfrm>
            <a:off x="548640" y="2697480"/>
            <a:ext cx="3520440" cy="1828800"/>
          </a:xfrm>
          <a:prstGeom prst="rect">
            <a:avLst/>
          </a:prstGeom>
          <a:solidFill>
            <a:srgbClr val="F4F8FD"/>
          </a:solidFill>
          <a:ln w="12700">
            <a:solidFill>
              <a:srgbClr val="D9DEEB"/>
            </a:solidFill>
            <a:prstDash val="solid"/>
          </a:ln>
        </p:spPr>
      </p:sp>
      <p:sp>
        <p:nvSpPr>
          <p:cNvPr id="6" name="Shape 4"/>
          <p:cNvSpPr/>
          <p:nvPr/>
        </p:nvSpPr>
        <p:spPr>
          <a:xfrm>
            <a:off x="548640" y="2697480"/>
            <a:ext cx="3520440" cy="109728"/>
          </a:xfrm>
          <a:prstGeom prst="rect">
            <a:avLst/>
          </a:prstGeom>
          <a:solidFill>
            <a:srgbClr val="1E2B8E"/>
          </a:solidFill>
          <a:ln w="12700">
            <a:solidFill>
              <a:srgbClr val="1E2B8E"/>
            </a:solidFill>
            <a:prstDash val="solid"/>
          </a:ln>
        </p:spPr>
      </p:sp>
      <p:sp>
        <p:nvSpPr>
          <p:cNvPr id="7" name="Text 5"/>
          <p:cNvSpPr/>
          <p:nvPr/>
        </p:nvSpPr>
        <p:spPr>
          <a:xfrm>
            <a:off x="777240" y="2971800"/>
            <a:ext cx="3108960" cy="457200"/>
          </a:xfrm>
          <a:prstGeom prst="rect">
            <a:avLst/>
          </a:prstGeom>
          <a:noFill/>
          <a:ln/>
        </p:spPr>
        <p:txBody>
          <a:bodyPr wrap="square" lIns="0" tIns="0" rIns="0" bIns="0" rtlCol="0" anchor="ctr"/>
          <a:lstStyle/>
          <a:p>
            <a:pPr indent="0" marL="0">
              <a:buNone/>
            </a:pPr>
            <a:r>
              <a:rPr lang="en-US" sz="2000" b="1" dirty="0">
                <a:solidFill>
                  <a:srgbClr val="1E2B8E"/>
                </a:solidFill>
                <a:latin typeface="Arial" pitchFamily="34" charset="0"/>
                <a:ea typeface="Arial" pitchFamily="34" charset="-122"/>
                <a:cs typeface="Arial" pitchFamily="34" charset="-120"/>
              </a:rPr>
              <a:t>Technical</a:t>
            </a:r>
            <a:endParaRPr lang="en-US" sz="2000" dirty="0"/>
          </a:p>
        </p:txBody>
      </p:sp>
      <p:sp>
        <p:nvSpPr>
          <p:cNvPr id="8" name="Text 6"/>
          <p:cNvSpPr/>
          <p:nvPr/>
        </p:nvSpPr>
        <p:spPr>
          <a:xfrm>
            <a:off x="777240" y="3474720"/>
            <a:ext cx="3108960" cy="914400"/>
          </a:xfrm>
          <a:prstGeom prst="rect">
            <a:avLst/>
          </a:prstGeom>
          <a:noFill/>
          <a:ln/>
        </p:spPr>
        <p:txBody>
          <a:bodyPr wrap="square" lIns="0" tIns="0" rIns="0" bIns="0" rtlCol="0" anchor="ctr"/>
          <a:lstStyle/>
          <a:p>
            <a:pPr indent="0" marL="0">
              <a:lnSpc>
                <a:spcPts val="2000"/>
              </a:lnSpc>
              <a:buNone/>
            </a:pPr>
            <a:r>
              <a:rPr lang="en-US" sz="1400" dirty="0">
                <a:solidFill>
                  <a:srgbClr val="1A1A1A"/>
                </a:solidFill>
                <a:latin typeface="Arial" pitchFamily="34" charset="0"/>
                <a:ea typeface="Arial" pitchFamily="34" charset="-122"/>
                <a:cs typeface="Arial" pitchFamily="34" charset="-120"/>
              </a:rPr>
              <a:t>The verifier did not build the system, and independently determines whether it is correct.</a:t>
            </a:r>
            <a:endParaRPr lang="en-US" sz="1400" dirty="0"/>
          </a:p>
        </p:txBody>
      </p:sp>
      <p:sp>
        <p:nvSpPr>
          <p:cNvPr id="9" name="Text 7"/>
          <p:cNvSpPr/>
          <p:nvPr/>
        </p:nvSpPr>
        <p:spPr>
          <a:xfrm>
            <a:off x="777240" y="4224528"/>
            <a:ext cx="3108960" cy="274320"/>
          </a:xfrm>
          <a:prstGeom prst="rect">
            <a:avLst/>
          </a:prstGeom>
          <a:noFill/>
          <a:ln/>
        </p:spPr>
        <p:txBody>
          <a:bodyPr wrap="square" lIns="0" tIns="0" rIns="0" bIns="0" rtlCol="0" anchor="ctr"/>
          <a:lstStyle/>
          <a:p>
            <a:pPr indent="0" marL="0">
              <a:buNone/>
            </a:pPr>
            <a:r>
              <a:rPr lang="en-US" sz="1100" i="1" dirty="0">
                <a:solidFill>
                  <a:srgbClr val="555B6B"/>
                </a:solidFill>
                <a:latin typeface="Arial" pitchFamily="34" charset="0"/>
                <a:ea typeface="Arial" pitchFamily="34" charset="-122"/>
                <a:cs typeface="Arial" pitchFamily="34" charset="-120"/>
              </a:rPr>
              <a:t>independence</a:t>
            </a:r>
            <a:endParaRPr lang="en-US" sz="1100" dirty="0"/>
          </a:p>
        </p:txBody>
      </p:sp>
      <p:sp>
        <p:nvSpPr>
          <p:cNvPr id="10" name="Shape 8"/>
          <p:cNvSpPr/>
          <p:nvPr/>
        </p:nvSpPr>
        <p:spPr>
          <a:xfrm>
            <a:off x="4251960" y="2697480"/>
            <a:ext cx="3520440" cy="1828800"/>
          </a:xfrm>
          <a:prstGeom prst="rect">
            <a:avLst/>
          </a:prstGeom>
          <a:solidFill>
            <a:srgbClr val="F4F8FD"/>
          </a:solidFill>
          <a:ln w="12700">
            <a:solidFill>
              <a:srgbClr val="D9DEEB"/>
            </a:solidFill>
            <a:prstDash val="solid"/>
          </a:ln>
        </p:spPr>
      </p:sp>
      <p:sp>
        <p:nvSpPr>
          <p:cNvPr id="11" name="Shape 9"/>
          <p:cNvSpPr/>
          <p:nvPr/>
        </p:nvSpPr>
        <p:spPr>
          <a:xfrm>
            <a:off x="4251960" y="2697480"/>
            <a:ext cx="3520440" cy="109728"/>
          </a:xfrm>
          <a:prstGeom prst="rect">
            <a:avLst/>
          </a:prstGeom>
          <a:solidFill>
            <a:srgbClr val="1E2B8E"/>
          </a:solidFill>
          <a:ln w="12700">
            <a:solidFill>
              <a:srgbClr val="1E2B8E"/>
            </a:solidFill>
            <a:prstDash val="solid"/>
          </a:ln>
        </p:spPr>
      </p:sp>
      <p:sp>
        <p:nvSpPr>
          <p:cNvPr id="12" name="Text 10"/>
          <p:cNvSpPr/>
          <p:nvPr/>
        </p:nvSpPr>
        <p:spPr>
          <a:xfrm>
            <a:off x="4480560" y="2971800"/>
            <a:ext cx="3108960" cy="457200"/>
          </a:xfrm>
          <a:prstGeom prst="rect">
            <a:avLst/>
          </a:prstGeom>
          <a:noFill/>
          <a:ln/>
        </p:spPr>
        <p:txBody>
          <a:bodyPr wrap="square" lIns="0" tIns="0" rIns="0" bIns="0" rtlCol="0" anchor="ctr"/>
          <a:lstStyle/>
          <a:p>
            <a:pPr indent="0" marL="0">
              <a:buNone/>
            </a:pPr>
            <a:r>
              <a:rPr lang="en-US" sz="2000" b="1" dirty="0">
                <a:solidFill>
                  <a:srgbClr val="1E2B8E"/>
                </a:solidFill>
                <a:latin typeface="Arial" pitchFamily="34" charset="0"/>
                <a:ea typeface="Arial" pitchFamily="34" charset="-122"/>
                <a:cs typeface="Arial" pitchFamily="34" charset="-120"/>
              </a:rPr>
              <a:t>Managerial</a:t>
            </a:r>
            <a:endParaRPr lang="en-US" sz="2000" dirty="0"/>
          </a:p>
        </p:txBody>
      </p:sp>
      <p:sp>
        <p:nvSpPr>
          <p:cNvPr id="13" name="Text 11"/>
          <p:cNvSpPr/>
          <p:nvPr/>
        </p:nvSpPr>
        <p:spPr>
          <a:xfrm>
            <a:off x="4480560" y="3474720"/>
            <a:ext cx="3108960" cy="914400"/>
          </a:xfrm>
          <a:prstGeom prst="rect">
            <a:avLst/>
          </a:prstGeom>
          <a:noFill/>
          <a:ln/>
        </p:spPr>
        <p:txBody>
          <a:bodyPr wrap="square" lIns="0" tIns="0" rIns="0" bIns="0" rtlCol="0" anchor="ctr"/>
          <a:lstStyle/>
          <a:p>
            <a:pPr indent="0" marL="0">
              <a:lnSpc>
                <a:spcPts val="2000"/>
              </a:lnSpc>
              <a:buNone/>
            </a:pPr>
            <a:r>
              <a:rPr lang="en-US" sz="1400" dirty="0">
                <a:solidFill>
                  <a:srgbClr val="1A1A1A"/>
                </a:solidFill>
                <a:latin typeface="Arial" pitchFamily="34" charset="0"/>
                <a:ea typeface="Arial" pitchFamily="34" charset="-122"/>
                <a:cs typeface="Arial" pitchFamily="34" charset="-120"/>
              </a:rPr>
              <a:t>Whoever signs off does not report to whoever ships. Sign-off cannot be pressured.</a:t>
            </a:r>
            <a:endParaRPr lang="en-US" sz="1400" dirty="0"/>
          </a:p>
        </p:txBody>
      </p:sp>
      <p:sp>
        <p:nvSpPr>
          <p:cNvPr id="14" name="Text 12"/>
          <p:cNvSpPr/>
          <p:nvPr/>
        </p:nvSpPr>
        <p:spPr>
          <a:xfrm>
            <a:off x="4480560" y="4224528"/>
            <a:ext cx="3108960" cy="274320"/>
          </a:xfrm>
          <a:prstGeom prst="rect">
            <a:avLst/>
          </a:prstGeom>
          <a:noFill/>
          <a:ln/>
        </p:spPr>
        <p:txBody>
          <a:bodyPr wrap="square" lIns="0" tIns="0" rIns="0" bIns="0" rtlCol="0" anchor="ctr"/>
          <a:lstStyle/>
          <a:p>
            <a:pPr indent="0" marL="0">
              <a:buNone/>
            </a:pPr>
            <a:r>
              <a:rPr lang="en-US" sz="1100" i="1" dirty="0">
                <a:solidFill>
                  <a:srgbClr val="555B6B"/>
                </a:solidFill>
                <a:latin typeface="Arial" pitchFamily="34" charset="0"/>
                <a:ea typeface="Arial" pitchFamily="34" charset="-122"/>
                <a:cs typeface="Arial" pitchFamily="34" charset="-120"/>
              </a:rPr>
              <a:t>independence</a:t>
            </a:r>
            <a:endParaRPr lang="en-US" sz="1100" dirty="0"/>
          </a:p>
        </p:txBody>
      </p:sp>
      <p:sp>
        <p:nvSpPr>
          <p:cNvPr id="15" name="Shape 13"/>
          <p:cNvSpPr/>
          <p:nvPr/>
        </p:nvSpPr>
        <p:spPr>
          <a:xfrm>
            <a:off x="7955280" y="2697480"/>
            <a:ext cx="3520440" cy="1828800"/>
          </a:xfrm>
          <a:prstGeom prst="rect">
            <a:avLst/>
          </a:prstGeom>
          <a:solidFill>
            <a:srgbClr val="F4F8FD"/>
          </a:solidFill>
          <a:ln w="12700">
            <a:solidFill>
              <a:srgbClr val="D9DEEB"/>
            </a:solidFill>
            <a:prstDash val="solid"/>
          </a:ln>
        </p:spPr>
      </p:sp>
      <p:sp>
        <p:nvSpPr>
          <p:cNvPr id="16" name="Shape 14"/>
          <p:cNvSpPr/>
          <p:nvPr/>
        </p:nvSpPr>
        <p:spPr>
          <a:xfrm>
            <a:off x="7955280" y="2697480"/>
            <a:ext cx="3520440" cy="109728"/>
          </a:xfrm>
          <a:prstGeom prst="rect">
            <a:avLst/>
          </a:prstGeom>
          <a:solidFill>
            <a:srgbClr val="1E2B8E"/>
          </a:solidFill>
          <a:ln w="12700">
            <a:solidFill>
              <a:srgbClr val="1E2B8E"/>
            </a:solidFill>
            <a:prstDash val="solid"/>
          </a:ln>
        </p:spPr>
      </p:sp>
      <p:sp>
        <p:nvSpPr>
          <p:cNvPr id="17" name="Text 15"/>
          <p:cNvSpPr/>
          <p:nvPr/>
        </p:nvSpPr>
        <p:spPr>
          <a:xfrm>
            <a:off x="8183880" y="2971800"/>
            <a:ext cx="3108960" cy="457200"/>
          </a:xfrm>
          <a:prstGeom prst="rect">
            <a:avLst/>
          </a:prstGeom>
          <a:noFill/>
          <a:ln/>
        </p:spPr>
        <p:txBody>
          <a:bodyPr wrap="square" lIns="0" tIns="0" rIns="0" bIns="0" rtlCol="0" anchor="ctr"/>
          <a:lstStyle/>
          <a:p>
            <a:pPr indent="0" marL="0">
              <a:buNone/>
            </a:pPr>
            <a:r>
              <a:rPr lang="en-US" sz="2000" b="1" dirty="0">
                <a:solidFill>
                  <a:srgbClr val="1E2B8E"/>
                </a:solidFill>
                <a:latin typeface="Arial" pitchFamily="34" charset="0"/>
                <a:ea typeface="Arial" pitchFamily="34" charset="-122"/>
                <a:cs typeface="Arial" pitchFamily="34" charset="-120"/>
              </a:rPr>
              <a:t>Financial</a:t>
            </a:r>
            <a:endParaRPr lang="en-US" sz="2000" dirty="0"/>
          </a:p>
        </p:txBody>
      </p:sp>
      <p:sp>
        <p:nvSpPr>
          <p:cNvPr id="18" name="Text 16"/>
          <p:cNvSpPr/>
          <p:nvPr/>
        </p:nvSpPr>
        <p:spPr>
          <a:xfrm>
            <a:off x="8183880" y="3474720"/>
            <a:ext cx="3108960" cy="914400"/>
          </a:xfrm>
          <a:prstGeom prst="rect">
            <a:avLst/>
          </a:prstGeom>
          <a:noFill/>
          <a:ln/>
        </p:spPr>
        <p:txBody>
          <a:bodyPr wrap="square" lIns="0" tIns="0" rIns="0" bIns="0" rtlCol="0" anchor="ctr"/>
          <a:lstStyle/>
          <a:p>
            <a:pPr indent="0" marL="0">
              <a:lnSpc>
                <a:spcPts val="2000"/>
              </a:lnSpc>
              <a:buNone/>
            </a:pPr>
            <a:r>
              <a:rPr lang="en-US" sz="1400" dirty="0">
                <a:solidFill>
                  <a:srgbClr val="1A1A1A"/>
                </a:solidFill>
                <a:latin typeface="Arial" pitchFamily="34" charset="0"/>
                <a:ea typeface="Arial" pitchFamily="34" charset="-122"/>
                <a:cs typeface="Arial" pitchFamily="34" charset="-120"/>
              </a:rPr>
              <a:t>The verification budget is not controlled by the team being verified.</a:t>
            </a:r>
            <a:endParaRPr lang="en-US" sz="1400" dirty="0"/>
          </a:p>
        </p:txBody>
      </p:sp>
      <p:sp>
        <p:nvSpPr>
          <p:cNvPr id="19" name="Text 17"/>
          <p:cNvSpPr/>
          <p:nvPr/>
        </p:nvSpPr>
        <p:spPr>
          <a:xfrm>
            <a:off x="8183880" y="4224528"/>
            <a:ext cx="3108960" cy="274320"/>
          </a:xfrm>
          <a:prstGeom prst="rect">
            <a:avLst/>
          </a:prstGeom>
          <a:noFill/>
          <a:ln/>
        </p:spPr>
        <p:txBody>
          <a:bodyPr wrap="square" lIns="0" tIns="0" rIns="0" bIns="0" rtlCol="0" anchor="ctr"/>
          <a:lstStyle/>
          <a:p>
            <a:pPr indent="0" marL="0">
              <a:buNone/>
            </a:pPr>
            <a:r>
              <a:rPr lang="en-US" sz="1100" i="1" dirty="0">
                <a:solidFill>
                  <a:srgbClr val="555B6B"/>
                </a:solidFill>
                <a:latin typeface="Arial" pitchFamily="34" charset="0"/>
                <a:ea typeface="Arial" pitchFamily="34" charset="-122"/>
                <a:cs typeface="Arial" pitchFamily="34" charset="-120"/>
              </a:rPr>
              <a:t>independence</a:t>
            </a:r>
            <a:endParaRPr lang="en-US" sz="1100" dirty="0"/>
          </a:p>
        </p:txBody>
      </p:sp>
      <p:sp>
        <p:nvSpPr>
          <p:cNvPr id="20" name="Shape 18"/>
          <p:cNvSpPr/>
          <p:nvPr/>
        </p:nvSpPr>
        <p:spPr>
          <a:xfrm>
            <a:off x="548640" y="4892040"/>
            <a:ext cx="11064240" cy="914400"/>
          </a:xfrm>
          <a:prstGeom prst="rect">
            <a:avLst/>
          </a:prstGeom>
          <a:solidFill>
            <a:srgbClr val="1E2B8E"/>
          </a:solidFill>
          <a:ln w="12700">
            <a:solidFill>
              <a:srgbClr val="1E2B8E"/>
            </a:solidFill>
            <a:prstDash val="solid"/>
          </a:ln>
        </p:spPr>
      </p:sp>
      <p:sp>
        <p:nvSpPr>
          <p:cNvPr id="21" name="Text 19"/>
          <p:cNvSpPr/>
          <p:nvPr/>
        </p:nvSpPr>
        <p:spPr>
          <a:xfrm>
            <a:off x="868680" y="4892040"/>
            <a:ext cx="10424160" cy="914400"/>
          </a:xfrm>
          <a:prstGeom prst="rect">
            <a:avLst/>
          </a:prstGeom>
          <a:noFill/>
          <a:ln/>
        </p:spPr>
        <p:txBody>
          <a:bodyPr wrap="square" lIns="0" tIns="0" rIns="0" bIns="0" rtlCol="0" anchor="ctr"/>
          <a:lstStyle/>
          <a:p>
            <a:pPr indent="0" marL="0">
              <a:lnSpc>
                <a:spcPts val="2400"/>
              </a:lnSpc>
              <a:buNone/>
            </a:pPr>
            <a:r>
              <a:rPr lang="en-US" sz="1700" b="1" dirty="0">
                <a:solidFill>
                  <a:srgbClr val="FFFFFF"/>
                </a:solidFill>
                <a:latin typeface="Arial" pitchFamily="34" charset="0"/>
                <a:ea typeface="Arial" pitchFamily="34" charset="-122"/>
                <a:cs typeface="Arial" pitchFamily="34" charset="-120"/>
              </a:rPr>
              <a:t>An internal reviewer who can be overruled by the person they are checking is not independent verification. It is a courtesy that fails exactly when it matters.</a:t>
            </a:r>
            <a:endParaRPr lang="en-US" sz="1700" dirty="0"/>
          </a:p>
        </p:txBody>
      </p:sp>
      <p:sp>
        <p:nvSpPr>
          <p:cNvPr id="22" name="Text 20"/>
          <p:cNvSpPr/>
          <p:nvPr/>
        </p:nvSpPr>
        <p:spPr>
          <a:xfrm>
            <a:off x="548640" y="5943600"/>
            <a:ext cx="11064240" cy="274320"/>
          </a:xfrm>
          <a:prstGeom prst="rect">
            <a:avLst/>
          </a:prstGeom>
          <a:noFill/>
          <a:ln/>
        </p:spPr>
        <p:txBody>
          <a:bodyPr wrap="square" lIns="0" tIns="0" rIns="0" bIns="0" rtlCol="0" anchor="ctr"/>
          <a:lstStyle/>
          <a:p>
            <a:pPr indent="0" marL="0">
              <a:buNone/>
            </a:pPr>
            <a:r>
              <a:rPr lang="en-US" sz="1200" i="1" dirty="0">
                <a:solidFill>
                  <a:srgbClr val="555B6B"/>
                </a:solidFill>
                <a:latin typeface="Arial" pitchFamily="34" charset="0"/>
                <a:ea typeface="Arial" pitchFamily="34" charset="-122"/>
                <a:cs typeface="Arial" pitchFamily="34" charset="-120"/>
              </a:rPr>
              <a:t>Applies IEEE Std 1012's three-part definition of independence to an internal function.</a:t>
            </a:r>
            <a:endParaRPr lang="en-US" sz="1200" dirty="0"/>
          </a:p>
        </p:txBody>
      </p:sp>
      <p:sp>
        <p:nvSpPr>
          <p:cNvPr id="23" name="Shape 21"/>
          <p:cNvSpPr/>
          <p:nvPr/>
        </p:nvSpPr>
        <p:spPr>
          <a:xfrm>
            <a:off x="9921240" y="274320"/>
            <a:ext cx="1737360" cy="310896"/>
          </a:xfrm>
          <a:prstGeom prst="roundRect">
            <a:avLst>
              <a:gd name="adj" fmla="val 50000"/>
            </a:avLst>
          </a:prstGeom>
          <a:solidFill>
            <a:srgbClr val="FFFFFF"/>
          </a:solidFill>
          <a:ln w="12700">
            <a:solidFill>
              <a:srgbClr val="6DC02E"/>
            </a:solidFill>
            <a:prstDash val="solid"/>
          </a:ln>
        </p:spPr>
      </p:sp>
      <p:sp>
        <p:nvSpPr>
          <p:cNvPr id="24" name="Shape 22"/>
          <p:cNvSpPr/>
          <p:nvPr/>
        </p:nvSpPr>
        <p:spPr>
          <a:xfrm>
            <a:off x="10076688" y="384048"/>
            <a:ext cx="109728" cy="109728"/>
          </a:xfrm>
          <a:prstGeom prst="ellipse">
            <a:avLst/>
          </a:prstGeom>
          <a:solidFill>
            <a:srgbClr val="6DC02E"/>
          </a:solidFill>
          <a:ln w="12700">
            <a:solidFill>
              <a:srgbClr val="6DC02E"/>
            </a:solidFill>
            <a:prstDash val="solid"/>
          </a:ln>
        </p:spPr>
      </p:sp>
      <p:sp>
        <p:nvSpPr>
          <p:cNvPr id="25" name="Text 23"/>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6DC02E"/>
                </a:solidFill>
                <a:latin typeface="Arial" pitchFamily="34" charset="0"/>
                <a:ea typeface="Arial" pitchFamily="34" charset="-122"/>
                <a:cs typeface="Arial" pitchFamily="34" charset="-120"/>
              </a:rPr>
              <a:t>VIEW</a:t>
            </a:r>
            <a:endParaRPr lang="en-US" sz="1000" dirty="0"/>
          </a:p>
        </p:txBody>
      </p:sp>
      <p:pic>
        <p:nvPicPr>
          <p:cNvPr id="26"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27" name="Text 24"/>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28" name="Text 25"/>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B26A00"/>
                </a:solidFill>
                <a:latin typeface="Arial" pitchFamily="34" charset="0"/>
                <a:ea typeface="Arial" pitchFamily="34" charset="-122"/>
                <a:cs typeface="Arial" pitchFamily="34" charset="-120"/>
              </a:rPr>
              <a:t>PART IV · APPLYING IT</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Starting without rebuilding everything</a:t>
            </a:r>
            <a:endParaRPr lang="en-US" sz="2700" dirty="0"/>
          </a:p>
        </p:txBody>
      </p:sp>
      <p:sp>
        <p:nvSpPr>
          <p:cNvPr id="4" name="Text 2"/>
          <p:cNvSpPr/>
          <p:nvPr/>
        </p:nvSpPr>
        <p:spPr>
          <a:xfrm>
            <a:off x="548640" y="1691640"/>
            <a:ext cx="11064240" cy="777240"/>
          </a:xfrm>
          <a:prstGeom prst="rect">
            <a:avLst/>
          </a:prstGeom>
          <a:noFill/>
          <a:ln/>
        </p:spPr>
        <p:txBody>
          <a:bodyPr wrap="square" lIns="0" tIns="0" rIns="0" bIns="0" rtlCol="0" anchor="ctr"/>
          <a:lstStyle/>
          <a:p>
            <a:pPr indent="0" marL="0">
              <a:lnSpc>
                <a:spcPts val="2300"/>
              </a:lnSpc>
              <a:buNone/>
            </a:pPr>
            <a:r>
              <a:rPr lang="en-US" sz="1600" dirty="0">
                <a:solidFill>
                  <a:srgbClr val="1A1A1A"/>
                </a:solidFill>
                <a:latin typeface="Arial" pitchFamily="34" charset="0"/>
                <a:ea typeface="Arial" pitchFamily="34" charset="-122"/>
                <a:cs typeface="Arial" pitchFamily="34" charset="-120"/>
              </a:rPr>
              <a:t>Verification is not free, and it does not belong everywhere. Apply it where mistakes are most costly and the action is expensive or irreversible. The first move is not to build a layer. It is to triage.</a:t>
            </a:r>
            <a:endParaRPr lang="en-US" sz="1600" dirty="0"/>
          </a:p>
        </p:txBody>
      </p:sp>
      <p:sp>
        <p:nvSpPr>
          <p:cNvPr id="5" name="Shape 3"/>
          <p:cNvSpPr/>
          <p:nvPr/>
        </p:nvSpPr>
        <p:spPr>
          <a:xfrm>
            <a:off x="548640" y="2651760"/>
            <a:ext cx="146304" cy="868680"/>
          </a:xfrm>
          <a:prstGeom prst="rect">
            <a:avLst/>
          </a:prstGeom>
          <a:solidFill>
            <a:srgbClr val="6DC02E"/>
          </a:solidFill>
          <a:ln w="12700">
            <a:solidFill>
              <a:srgbClr val="6DC02E"/>
            </a:solidFill>
            <a:prstDash val="solid"/>
          </a:ln>
        </p:spPr>
      </p:sp>
      <p:sp>
        <p:nvSpPr>
          <p:cNvPr id="6" name="Shape 4"/>
          <p:cNvSpPr/>
          <p:nvPr/>
        </p:nvSpPr>
        <p:spPr>
          <a:xfrm>
            <a:off x="694944" y="2651760"/>
            <a:ext cx="10917936" cy="868680"/>
          </a:xfrm>
          <a:prstGeom prst="rect">
            <a:avLst/>
          </a:prstGeom>
          <a:solidFill>
            <a:srgbClr val="F4F8FD"/>
          </a:solidFill>
          <a:ln w="12700">
            <a:solidFill>
              <a:srgbClr val="D9DEEB"/>
            </a:solidFill>
            <a:prstDash val="solid"/>
          </a:ln>
        </p:spPr>
      </p:sp>
      <p:sp>
        <p:nvSpPr>
          <p:cNvPr id="7" name="Text 5"/>
          <p:cNvSpPr/>
          <p:nvPr/>
        </p:nvSpPr>
        <p:spPr>
          <a:xfrm>
            <a:off x="960120" y="2761488"/>
            <a:ext cx="6858000" cy="365760"/>
          </a:xfrm>
          <a:prstGeom prst="rect">
            <a:avLst/>
          </a:prstGeom>
          <a:noFill/>
          <a:ln/>
        </p:spPr>
        <p:txBody>
          <a:bodyPr wrap="square" lIns="0" tIns="0" rIns="0" bIns="0" rtlCol="0" anchor="ctr"/>
          <a:lstStyle/>
          <a:p>
            <a:pPr indent="0" marL="0">
              <a:buNone/>
            </a:pPr>
            <a:r>
              <a:rPr lang="en-US" sz="1700" b="1" dirty="0">
                <a:solidFill>
                  <a:srgbClr val="1E2B8E"/>
                </a:solidFill>
                <a:latin typeface="Arial" pitchFamily="34" charset="0"/>
                <a:ea typeface="Arial" pitchFamily="34" charset="-122"/>
                <a:cs typeface="Arial" pitchFamily="34" charset="-120"/>
              </a:rPr>
              <a:t>Low stakes, reversible</a:t>
            </a:r>
            <a:endParaRPr lang="en-US" sz="1700" dirty="0"/>
          </a:p>
        </p:txBody>
      </p:sp>
      <p:sp>
        <p:nvSpPr>
          <p:cNvPr id="8" name="Text 6"/>
          <p:cNvSpPr/>
          <p:nvPr/>
        </p:nvSpPr>
        <p:spPr>
          <a:xfrm>
            <a:off x="960120" y="3108960"/>
            <a:ext cx="7863840" cy="365760"/>
          </a:xfrm>
          <a:prstGeom prst="rect">
            <a:avLst/>
          </a:prstGeom>
          <a:noFill/>
          <a:ln/>
        </p:spPr>
        <p:txBody>
          <a:bodyPr wrap="square" lIns="0" tIns="0" rIns="0" bIns="0" rtlCol="0" anchor="ctr"/>
          <a:lstStyle/>
          <a:p>
            <a:pPr indent="0" marL="0">
              <a:lnSpc>
                <a:spcPts val="1700"/>
              </a:lnSpc>
              <a:buNone/>
            </a:pPr>
            <a:r>
              <a:rPr lang="en-US" sz="1300" dirty="0">
                <a:solidFill>
                  <a:srgbClr val="1A1A1A"/>
                </a:solidFill>
                <a:latin typeface="Arial" pitchFamily="34" charset="0"/>
                <a:ea typeface="Arial" pitchFamily="34" charset="-122"/>
                <a:cs typeface="Arial" pitchFamily="34" charset="-120"/>
              </a:rPr>
              <a:t>A self-check is fine. Drafting, exploration, anything a human reviews before it acts.</a:t>
            </a:r>
            <a:endParaRPr lang="en-US" sz="1300" dirty="0"/>
          </a:p>
        </p:txBody>
      </p:sp>
      <p:sp>
        <p:nvSpPr>
          <p:cNvPr id="9" name="Shape 7"/>
          <p:cNvSpPr/>
          <p:nvPr/>
        </p:nvSpPr>
        <p:spPr>
          <a:xfrm>
            <a:off x="9052560" y="2898648"/>
            <a:ext cx="2377440" cy="384048"/>
          </a:xfrm>
          <a:prstGeom prst="roundRect">
            <a:avLst>
              <a:gd name="adj" fmla="val 19048"/>
            </a:avLst>
          </a:prstGeom>
          <a:solidFill>
            <a:srgbClr val="6DC02E"/>
          </a:solidFill>
          <a:ln w="12700">
            <a:solidFill>
              <a:srgbClr val="6DC02E"/>
            </a:solidFill>
            <a:prstDash val="solid"/>
          </a:ln>
        </p:spPr>
      </p:sp>
      <p:sp>
        <p:nvSpPr>
          <p:cNvPr id="10" name="Text 8"/>
          <p:cNvSpPr/>
          <p:nvPr/>
        </p:nvSpPr>
        <p:spPr>
          <a:xfrm>
            <a:off x="9052560" y="2898648"/>
            <a:ext cx="2377440"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Self-check</a:t>
            </a:r>
            <a:endParaRPr lang="en-US" sz="1200" dirty="0"/>
          </a:p>
        </p:txBody>
      </p:sp>
      <p:sp>
        <p:nvSpPr>
          <p:cNvPr id="11" name="Shape 9"/>
          <p:cNvSpPr/>
          <p:nvPr/>
        </p:nvSpPr>
        <p:spPr>
          <a:xfrm>
            <a:off x="548640" y="3703320"/>
            <a:ext cx="146304" cy="868680"/>
          </a:xfrm>
          <a:prstGeom prst="rect">
            <a:avLst/>
          </a:prstGeom>
          <a:solidFill>
            <a:srgbClr val="B26A00"/>
          </a:solidFill>
          <a:ln w="12700">
            <a:solidFill>
              <a:srgbClr val="B26A00"/>
            </a:solidFill>
            <a:prstDash val="solid"/>
          </a:ln>
        </p:spPr>
      </p:sp>
      <p:sp>
        <p:nvSpPr>
          <p:cNvPr id="12" name="Shape 10"/>
          <p:cNvSpPr/>
          <p:nvPr/>
        </p:nvSpPr>
        <p:spPr>
          <a:xfrm>
            <a:off x="694944" y="3703320"/>
            <a:ext cx="10917936" cy="868680"/>
          </a:xfrm>
          <a:prstGeom prst="rect">
            <a:avLst/>
          </a:prstGeom>
          <a:solidFill>
            <a:srgbClr val="F4F8FD"/>
          </a:solidFill>
          <a:ln w="12700">
            <a:solidFill>
              <a:srgbClr val="D9DEEB"/>
            </a:solidFill>
            <a:prstDash val="solid"/>
          </a:ln>
        </p:spPr>
      </p:sp>
      <p:sp>
        <p:nvSpPr>
          <p:cNvPr id="13" name="Text 11"/>
          <p:cNvSpPr/>
          <p:nvPr/>
        </p:nvSpPr>
        <p:spPr>
          <a:xfrm>
            <a:off x="960120" y="3813048"/>
            <a:ext cx="6858000" cy="365760"/>
          </a:xfrm>
          <a:prstGeom prst="rect">
            <a:avLst/>
          </a:prstGeom>
          <a:noFill/>
          <a:ln/>
        </p:spPr>
        <p:txBody>
          <a:bodyPr wrap="square" lIns="0" tIns="0" rIns="0" bIns="0" rtlCol="0" anchor="ctr"/>
          <a:lstStyle/>
          <a:p>
            <a:pPr indent="0" marL="0">
              <a:buNone/>
            </a:pPr>
            <a:r>
              <a:rPr lang="en-US" sz="1700" b="1" dirty="0">
                <a:solidFill>
                  <a:srgbClr val="1E2B8E"/>
                </a:solidFill>
                <a:latin typeface="Arial" pitchFamily="34" charset="0"/>
                <a:ea typeface="Arial" pitchFamily="34" charset="-122"/>
                <a:cs typeface="Arial" pitchFamily="34" charset="-120"/>
              </a:rPr>
              <a:t>High stakes, expensive</a:t>
            </a:r>
            <a:endParaRPr lang="en-US" sz="1700" dirty="0"/>
          </a:p>
        </p:txBody>
      </p:sp>
      <p:sp>
        <p:nvSpPr>
          <p:cNvPr id="14" name="Text 12"/>
          <p:cNvSpPr/>
          <p:nvPr/>
        </p:nvSpPr>
        <p:spPr>
          <a:xfrm>
            <a:off x="960120" y="4160520"/>
            <a:ext cx="7863840" cy="365760"/>
          </a:xfrm>
          <a:prstGeom prst="rect">
            <a:avLst/>
          </a:prstGeom>
          <a:noFill/>
          <a:ln/>
        </p:spPr>
        <p:txBody>
          <a:bodyPr wrap="square" lIns="0" tIns="0" rIns="0" bIns="0" rtlCol="0" anchor="ctr"/>
          <a:lstStyle/>
          <a:p>
            <a:pPr indent="0" marL="0">
              <a:lnSpc>
                <a:spcPts val="1700"/>
              </a:lnSpc>
              <a:buNone/>
            </a:pPr>
            <a:r>
              <a:rPr lang="en-US" sz="1300" dirty="0">
                <a:solidFill>
                  <a:srgbClr val="1A1A1A"/>
                </a:solidFill>
                <a:latin typeface="Arial" pitchFamily="34" charset="0"/>
                <a:ea typeface="Arial" pitchFamily="34" charset="-122"/>
                <a:cs typeface="Arial" pitchFamily="34" charset="-120"/>
              </a:rPr>
              <a:t>An independent check before commitment. A design entering certification, a costly run.</a:t>
            </a:r>
            <a:endParaRPr lang="en-US" sz="1300" dirty="0"/>
          </a:p>
        </p:txBody>
      </p:sp>
      <p:sp>
        <p:nvSpPr>
          <p:cNvPr id="15" name="Shape 13"/>
          <p:cNvSpPr/>
          <p:nvPr/>
        </p:nvSpPr>
        <p:spPr>
          <a:xfrm>
            <a:off x="9052560" y="3950208"/>
            <a:ext cx="2377440" cy="384048"/>
          </a:xfrm>
          <a:prstGeom prst="roundRect">
            <a:avLst>
              <a:gd name="adj" fmla="val 19048"/>
            </a:avLst>
          </a:prstGeom>
          <a:solidFill>
            <a:srgbClr val="B26A00"/>
          </a:solidFill>
          <a:ln w="12700">
            <a:solidFill>
              <a:srgbClr val="B26A00"/>
            </a:solidFill>
            <a:prstDash val="solid"/>
          </a:ln>
        </p:spPr>
      </p:sp>
      <p:sp>
        <p:nvSpPr>
          <p:cNvPr id="16" name="Text 14"/>
          <p:cNvSpPr/>
          <p:nvPr/>
        </p:nvSpPr>
        <p:spPr>
          <a:xfrm>
            <a:off x="9052560" y="3950208"/>
            <a:ext cx="2377440"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Independent check</a:t>
            </a:r>
            <a:endParaRPr lang="en-US" sz="1200" dirty="0"/>
          </a:p>
        </p:txBody>
      </p:sp>
      <p:sp>
        <p:nvSpPr>
          <p:cNvPr id="17" name="Shape 15"/>
          <p:cNvSpPr/>
          <p:nvPr/>
        </p:nvSpPr>
        <p:spPr>
          <a:xfrm>
            <a:off x="548640" y="4754880"/>
            <a:ext cx="146304" cy="868680"/>
          </a:xfrm>
          <a:prstGeom prst="rect">
            <a:avLst/>
          </a:prstGeom>
          <a:solidFill>
            <a:srgbClr val="C62828"/>
          </a:solidFill>
          <a:ln w="12700">
            <a:solidFill>
              <a:srgbClr val="C62828"/>
            </a:solidFill>
            <a:prstDash val="solid"/>
          </a:ln>
        </p:spPr>
      </p:sp>
      <p:sp>
        <p:nvSpPr>
          <p:cNvPr id="18" name="Shape 16"/>
          <p:cNvSpPr/>
          <p:nvPr/>
        </p:nvSpPr>
        <p:spPr>
          <a:xfrm>
            <a:off x="694944" y="4754880"/>
            <a:ext cx="10917936" cy="868680"/>
          </a:xfrm>
          <a:prstGeom prst="rect">
            <a:avLst/>
          </a:prstGeom>
          <a:solidFill>
            <a:srgbClr val="F4F8FD"/>
          </a:solidFill>
          <a:ln w="12700">
            <a:solidFill>
              <a:srgbClr val="D9DEEB"/>
            </a:solidFill>
            <a:prstDash val="solid"/>
          </a:ln>
        </p:spPr>
      </p:sp>
      <p:sp>
        <p:nvSpPr>
          <p:cNvPr id="19" name="Text 17"/>
          <p:cNvSpPr/>
          <p:nvPr/>
        </p:nvSpPr>
        <p:spPr>
          <a:xfrm>
            <a:off x="960120" y="4864608"/>
            <a:ext cx="6858000" cy="365760"/>
          </a:xfrm>
          <a:prstGeom prst="rect">
            <a:avLst/>
          </a:prstGeom>
          <a:noFill/>
          <a:ln/>
        </p:spPr>
        <p:txBody>
          <a:bodyPr wrap="square" lIns="0" tIns="0" rIns="0" bIns="0" rtlCol="0" anchor="ctr"/>
          <a:lstStyle/>
          <a:p>
            <a:pPr indent="0" marL="0">
              <a:buNone/>
            </a:pPr>
            <a:r>
              <a:rPr lang="en-US" sz="1700" b="1" dirty="0">
                <a:solidFill>
                  <a:srgbClr val="1E2B8E"/>
                </a:solidFill>
                <a:latin typeface="Arial" pitchFamily="34" charset="0"/>
                <a:ea typeface="Arial" pitchFamily="34" charset="-122"/>
                <a:cs typeface="Arial" pitchFamily="34" charset="-120"/>
              </a:rPr>
              <a:t>High stakes, irreversible</a:t>
            </a:r>
            <a:endParaRPr lang="en-US" sz="1700" dirty="0"/>
          </a:p>
        </p:txBody>
      </p:sp>
      <p:sp>
        <p:nvSpPr>
          <p:cNvPr id="20" name="Text 18"/>
          <p:cNvSpPr/>
          <p:nvPr/>
        </p:nvSpPr>
        <p:spPr>
          <a:xfrm>
            <a:off x="960120" y="5212080"/>
            <a:ext cx="7863840" cy="365760"/>
          </a:xfrm>
          <a:prstGeom prst="rect">
            <a:avLst/>
          </a:prstGeom>
          <a:noFill/>
          <a:ln/>
        </p:spPr>
        <p:txBody>
          <a:bodyPr wrap="square" lIns="0" tIns="0" rIns="0" bIns="0" rtlCol="0" anchor="ctr"/>
          <a:lstStyle/>
          <a:p>
            <a:pPr indent="0" marL="0">
              <a:lnSpc>
                <a:spcPts val="1700"/>
              </a:lnSpc>
              <a:buNone/>
            </a:pPr>
            <a:r>
              <a:rPr lang="en-US" sz="1300" dirty="0">
                <a:solidFill>
                  <a:srgbClr val="1A1A1A"/>
                </a:solidFill>
                <a:latin typeface="Arial" pitchFamily="34" charset="0"/>
                <a:ea typeface="Arial" pitchFamily="34" charset="-122"/>
                <a:cs typeface="Arial" pitchFamily="34" charset="-120"/>
              </a:rPr>
              <a:t>Independent verification is not optional. Anything that touches Layer 1 and cannot be undone.</a:t>
            </a:r>
            <a:endParaRPr lang="en-US" sz="1300" dirty="0"/>
          </a:p>
        </p:txBody>
      </p:sp>
      <p:sp>
        <p:nvSpPr>
          <p:cNvPr id="21" name="Shape 19"/>
          <p:cNvSpPr/>
          <p:nvPr/>
        </p:nvSpPr>
        <p:spPr>
          <a:xfrm>
            <a:off x="9052560" y="5001768"/>
            <a:ext cx="2377440" cy="384048"/>
          </a:xfrm>
          <a:prstGeom prst="roundRect">
            <a:avLst>
              <a:gd name="adj" fmla="val 19048"/>
            </a:avLst>
          </a:prstGeom>
          <a:solidFill>
            <a:srgbClr val="C62828"/>
          </a:solidFill>
          <a:ln w="12700">
            <a:solidFill>
              <a:srgbClr val="C62828"/>
            </a:solidFill>
            <a:prstDash val="solid"/>
          </a:ln>
        </p:spPr>
      </p:sp>
      <p:sp>
        <p:nvSpPr>
          <p:cNvPr id="22" name="Text 20"/>
          <p:cNvSpPr/>
          <p:nvPr/>
        </p:nvSpPr>
        <p:spPr>
          <a:xfrm>
            <a:off x="9052560" y="5001768"/>
            <a:ext cx="2377440"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Verification layer</a:t>
            </a:r>
            <a:endParaRPr lang="en-US" sz="1200" dirty="0"/>
          </a:p>
        </p:txBody>
      </p:sp>
      <p:sp>
        <p:nvSpPr>
          <p:cNvPr id="23" name="Text 21"/>
          <p:cNvSpPr/>
          <p:nvPr/>
        </p:nvSpPr>
        <p:spPr>
          <a:xfrm>
            <a:off x="548640" y="5897880"/>
            <a:ext cx="11064240" cy="365760"/>
          </a:xfrm>
          <a:prstGeom prst="rect">
            <a:avLst/>
          </a:prstGeom>
          <a:noFill/>
          <a:ln/>
        </p:spPr>
        <p:txBody>
          <a:bodyPr wrap="square" lIns="0" tIns="0" rIns="0" bIns="0" rtlCol="0" anchor="ctr"/>
          <a:lstStyle/>
          <a:p>
            <a:pPr indent="0" marL="0">
              <a:buNone/>
            </a:pPr>
            <a:r>
              <a:rPr lang="en-US" sz="1500" b="1" dirty="0">
                <a:solidFill>
                  <a:srgbClr val="1E2B8E"/>
                </a:solidFill>
                <a:latin typeface="Arial" pitchFamily="34" charset="0"/>
                <a:ea typeface="Arial" pitchFamily="34" charset="-122"/>
                <a:cs typeface="Arial" pitchFamily="34" charset="-120"/>
              </a:rPr>
              <a:t>Verify what matters most. Know which decisions you cannot afford to get wrong, and put verification there first.</a:t>
            </a:r>
            <a:endParaRPr lang="en-US" sz="1500" dirty="0"/>
          </a:p>
        </p:txBody>
      </p:sp>
      <p:sp>
        <p:nvSpPr>
          <p:cNvPr id="24" name="Shape 22"/>
          <p:cNvSpPr/>
          <p:nvPr/>
        </p:nvSpPr>
        <p:spPr>
          <a:xfrm>
            <a:off x="9921240" y="274320"/>
            <a:ext cx="1737360" cy="310896"/>
          </a:xfrm>
          <a:prstGeom prst="roundRect">
            <a:avLst>
              <a:gd name="adj" fmla="val 50000"/>
            </a:avLst>
          </a:prstGeom>
          <a:solidFill>
            <a:srgbClr val="FFFFFF"/>
          </a:solidFill>
          <a:ln w="12700">
            <a:solidFill>
              <a:srgbClr val="6DC02E"/>
            </a:solidFill>
            <a:prstDash val="solid"/>
          </a:ln>
        </p:spPr>
      </p:sp>
      <p:sp>
        <p:nvSpPr>
          <p:cNvPr id="25" name="Shape 23"/>
          <p:cNvSpPr/>
          <p:nvPr/>
        </p:nvSpPr>
        <p:spPr>
          <a:xfrm>
            <a:off x="10076688" y="384048"/>
            <a:ext cx="109728" cy="109728"/>
          </a:xfrm>
          <a:prstGeom prst="ellipse">
            <a:avLst/>
          </a:prstGeom>
          <a:solidFill>
            <a:srgbClr val="6DC02E"/>
          </a:solidFill>
          <a:ln w="12700">
            <a:solidFill>
              <a:srgbClr val="6DC02E"/>
            </a:solidFill>
            <a:prstDash val="solid"/>
          </a:ln>
        </p:spPr>
      </p:sp>
      <p:sp>
        <p:nvSpPr>
          <p:cNvPr id="26" name="Text 24"/>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6DC02E"/>
                </a:solidFill>
                <a:latin typeface="Arial" pitchFamily="34" charset="0"/>
                <a:ea typeface="Arial" pitchFamily="34" charset="-122"/>
                <a:cs typeface="Arial" pitchFamily="34" charset="-120"/>
              </a:rPr>
              <a:t>VIEW</a:t>
            </a:r>
            <a:endParaRPr lang="en-US" sz="1000" dirty="0"/>
          </a:p>
        </p:txBody>
      </p:sp>
      <p:pic>
        <p:nvPicPr>
          <p:cNvPr id="27"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28" name="Text 25"/>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29" name="Text 26"/>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7B3FA0"/>
                </a:solidFill>
                <a:latin typeface="Arial" pitchFamily="34" charset="0"/>
                <a:ea typeface="Arial" pitchFamily="34" charset="-122"/>
                <a:cs typeface="Arial" pitchFamily="34" charset="-120"/>
              </a:rPr>
              <a:t>PART V · WHAT COMES NEXT</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What is already forcing the issue</a:t>
            </a:r>
            <a:endParaRPr lang="en-US" sz="2700" dirty="0"/>
          </a:p>
        </p:txBody>
      </p:sp>
      <p:sp>
        <p:nvSpPr>
          <p:cNvPr id="4" name="Text 2"/>
          <p:cNvSpPr/>
          <p:nvPr/>
        </p:nvSpPr>
        <p:spPr>
          <a:xfrm>
            <a:off x="548640" y="1691640"/>
            <a:ext cx="11064240" cy="457200"/>
          </a:xfrm>
          <a:prstGeom prst="rect">
            <a:avLst/>
          </a:prstGeom>
          <a:noFill/>
          <a:ln/>
        </p:spPr>
        <p:txBody>
          <a:bodyPr wrap="square" lIns="0" tIns="0" rIns="0" bIns="0" rtlCol="0" anchor="ctr"/>
          <a:lstStyle/>
          <a:p>
            <a:pPr indent="0" marL="0">
              <a:lnSpc>
                <a:spcPts val="2300"/>
              </a:lnSpc>
              <a:buNone/>
            </a:pPr>
            <a:r>
              <a:rPr lang="en-US" sz="1600" dirty="0">
                <a:solidFill>
                  <a:srgbClr val="1A1A1A"/>
                </a:solidFill>
                <a:latin typeface="Arial" pitchFamily="34" charset="0"/>
                <a:ea typeface="Arial" pitchFamily="34" charset="-122"/>
                <a:cs typeface="Arial" pitchFamily="34" charset="-120"/>
              </a:rPr>
              <a:t>This is not a forecast. It is the present-day landscape, and the direction of travel is observable in it.</a:t>
            </a:r>
            <a:endParaRPr lang="en-US" sz="1600" dirty="0"/>
          </a:p>
        </p:txBody>
      </p:sp>
      <p:sp>
        <p:nvSpPr>
          <p:cNvPr id="5" name="Shape 3"/>
          <p:cNvSpPr/>
          <p:nvPr/>
        </p:nvSpPr>
        <p:spPr>
          <a:xfrm>
            <a:off x="548640" y="2331720"/>
            <a:ext cx="11064240" cy="1051560"/>
          </a:xfrm>
          <a:prstGeom prst="rect">
            <a:avLst/>
          </a:prstGeom>
          <a:solidFill>
            <a:srgbClr val="F4F8FD"/>
          </a:solidFill>
          <a:ln w="12700">
            <a:solidFill>
              <a:srgbClr val="D9DEEB"/>
            </a:solidFill>
            <a:prstDash val="solid"/>
          </a:ln>
        </p:spPr>
      </p:sp>
      <p:sp>
        <p:nvSpPr>
          <p:cNvPr id="6" name="Text 4"/>
          <p:cNvSpPr/>
          <p:nvPr/>
        </p:nvSpPr>
        <p:spPr>
          <a:xfrm>
            <a:off x="822960" y="2468880"/>
            <a:ext cx="10515600" cy="365760"/>
          </a:xfrm>
          <a:prstGeom prst="rect">
            <a:avLst/>
          </a:prstGeom>
          <a:noFill/>
          <a:ln/>
        </p:spPr>
        <p:txBody>
          <a:bodyPr wrap="square" lIns="0" tIns="0" rIns="0" bIns="0" rtlCol="0" anchor="ctr"/>
          <a:lstStyle/>
          <a:p>
            <a:pPr indent="0" marL="0">
              <a:buNone/>
            </a:pPr>
            <a:r>
              <a:rPr lang="en-US" sz="1700" b="1" dirty="0">
                <a:solidFill>
                  <a:srgbClr val="1E2B8E"/>
                </a:solidFill>
                <a:latin typeface="Arial" pitchFamily="34" charset="0"/>
                <a:ea typeface="Arial" pitchFamily="34" charset="-122"/>
                <a:cs typeface="Arial" pitchFamily="34" charset="-120"/>
              </a:rPr>
              <a:t>AI now has management and risk standards</a:t>
            </a:r>
            <a:endParaRPr lang="en-US" sz="1700" dirty="0"/>
          </a:p>
        </p:txBody>
      </p:sp>
      <p:sp>
        <p:nvSpPr>
          <p:cNvPr id="7" name="Text 5"/>
          <p:cNvSpPr/>
          <p:nvPr/>
        </p:nvSpPr>
        <p:spPr>
          <a:xfrm>
            <a:off x="822960" y="2834640"/>
            <a:ext cx="10515600" cy="502920"/>
          </a:xfrm>
          <a:prstGeom prst="rect">
            <a:avLst/>
          </a:prstGeom>
          <a:noFill/>
          <a:ln/>
        </p:spPr>
        <p:txBody>
          <a:bodyPr wrap="square" lIns="0" tIns="0" rIns="0" bIns="0" rtlCol="0" anchor="ctr"/>
          <a:lstStyle/>
          <a:p>
            <a:pPr indent="0" marL="0">
              <a:lnSpc>
                <a:spcPts val="1800"/>
              </a:lnSpc>
              <a:buNone/>
            </a:pPr>
            <a:r>
              <a:rPr lang="en-US" sz="1350" dirty="0">
                <a:solidFill>
                  <a:srgbClr val="1A1A1A"/>
                </a:solidFill>
                <a:latin typeface="Arial" pitchFamily="34" charset="0"/>
                <a:ea typeface="Arial" pitchFamily="34" charset="-122"/>
                <a:cs typeface="Arial" pitchFamily="34" charset="-120"/>
              </a:rPr>
              <a:t>ISO/IEC 42001:2023 (AI management systems) and the NIST AI Risk Management Framework 1.0 exist and are being adopted. Standards for governing AI are emerging.</a:t>
            </a:r>
            <a:endParaRPr lang="en-US" sz="1350" dirty="0"/>
          </a:p>
        </p:txBody>
      </p:sp>
      <p:sp>
        <p:nvSpPr>
          <p:cNvPr id="8" name="Shape 6"/>
          <p:cNvSpPr/>
          <p:nvPr/>
        </p:nvSpPr>
        <p:spPr>
          <a:xfrm>
            <a:off x="548640" y="3566160"/>
            <a:ext cx="11064240" cy="1051560"/>
          </a:xfrm>
          <a:prstGeom prst="rect">
            <a:avLst/>
          </a:prstGeom>
          <a:solidFill>
            <a:srgbClr val="F4F8FD"/>
          </a:solidFill>
          <a:ln w="12700">
            <a:solidFill>
              <a:srgbClr val="D9DEEB"/>
            </a:solidFill>
            <a:prstDash val="solid"/>
          </a:ln>
        </p:spPr>
      </p:sp>
      <p:sp>
        <p:nvSpPr>
          <p:cNvPr id="9" name="Text 7"/>
          <p:cNvSpPr/>
          <p:nvPr/>
        </p:nvSpPr>
        <p:spPr>
          <a:xfrm>
            <a:off x="822960" y="3703320"/>
            <a:ext cx="10515600" cy="365760"/>
          </a:xfrm>
          <a:prstGeom prst="rect">
            <a:avLst/>
          </a:prstGeom>
          <a:noFill/>
          <a:ln/>
        </p:spPr>
        <p:txBody>
          <a:bodyPr wrap="square" lIns="0" tIns="0" rIns="0" bIns="0" rtlCol="0" anchor="ctr"/>
          <a:lstStyle/>
          <a:p>
            <a:pPr indent="0" marL="0">
              <a:buNone/>
            </a:pPr>
            <a:r>
              <a:rPr lang="en-US" sz="1700" b="1" dirty="0">
                <a:solidFill>
                  <a:srgbClr val="1E2B8E"/>
                </a:solidFill>
                <a:latin typeface="Arial" pitchFamily="34" charset="0"/>
                <a:ea typeface="Arial" pitchFamily="34" charset="-122"/>
                <a:cs typeface="Arial" pitchFamily="34" charset="-120"/>
              </a:rPr>
              <a:t>The field says its trust machinery is missing</a:t>
            </a:r>
            <a:endParaRPr lang="en-US" sz="1700" dirty="0"/>
          </a:p>
        </p:txBody>
      </p:sp>
      <p:sp>
        <p:nvSpPr>
          <p:cNvPr id="10" name="Text 8"/>
          <p:cNvSpPr/>
          <p:nvPr/>
        </p:nvSpPr>
        <p:spPr>
          <a:xfrm>
            <a:off x="822960" y="4069080"/>
            <a:ext cx="10515600" cy="502920"/>
          </a:xfrm>
          <a:prstGeom prst="rect">
            <a:avLst/>
          </a:prstGeom>
          <a:noFill/>
          <a:ln/>
        </p:spPr>
        <p:txBody>
          <a:bodyPr wrap="square" lIns="0" tIns="0" rIns="0" bIns="0" rtlCol="0" anchor="ctr"/>
          <a:lstStyle/>
          <a:p>
            <a:pPr indent="0" marL="0">
              <a:lnSpc>
                <a:spcPts val="1800"/>
              </a:lnSpc>
              <a:buNone/>
            </a:pPr>
            <a:r>
              <a:rPr lang="en-US" sz="1350" dirty="0">
                <a:solidFill>
                  <a:srgbClr val="1A1A1A"/>
                </a:solidFill>
                <a:latin typeface="Arial" pitchFamily="34" charset="0"/>
                <a:ea typeface="Arial" pitchFamily="34" charset="-122"/>
                <a:cs typeface="Arial" pitchFamily="34" charset="-120"/>
              </a:rPr>
              <a:t>The US National Academies' consensus study on digital twins names verification, validation and uncertainty quantification a foundational research gap. The field's own assessment: the machinery to trust these systems does not yet exist.</a:t>
            </a:r>
            <a:endParaRPr lang="en-US" sz="1350" dirty="0"/>
          </a:p>
        </p:txBody>
      </p:sp>
      <p:sp>
        <p:nvSpPr>
          <p:cNvPr id="11" name="Shape 9"/>
          <p:cNvSpPr/>
          <p:nvPr/>
        </p:nvSpPr>
        <p:spPr>
          <a:xfrm>
            <a:off x="548640" y="4800600"/>
            <a:ext cx="11064240" cy="1051560"/>
          </a:xfrm>
          <a:prstGeom prst="rect">
            <a:avLst/>
          </a:prstGeom>
          <a:solidFill>
            <a:srgbClr val="F4F8FD"/>
          </a:solidFill>
          <a:ln w="12700">
            <a:solidFill>
              <a:srgbClr val="D9DEEB"/>
            </a:solidFill>
            <a:prstDash val="solid"/>
          </a:ln>
        </p:spPr>
      </p:sp>
      <p:sp>
        <p:nvSpPr>
          <p:cNvPr id="12" name="Text 10"/>
          <p:cNvSpPr/>
          <p:nvPr/>
        </p:nvSpPr>
        <p:spPr>
          <a:xfrm>
            <a:off x="822960" y="4937760"/>
            <a:ext cx="10515600" cy="365760"/>
          </a:xfrm>
          <a:prstGeom prst="rect">
            <a:avLst/>
          </a:prstGeom>
          <a:noFill/>
          <a:ln/>
        </p:spPr>
        <p:txBody>
          <a:bodyPr wrap="square" lIns="0" tIns="0" rIns="0" bIns="0" rtlCol="0" anchor="ctr"/>
          <a:lstStyle/>
          <a:p>
            <a:pPr indent="0" marL="0">
              <a:buNone/>
            </a:pPr>
            <a:r>
              <a:rPr lang="en-US" sz="1700" b="1" dirty="0">
                <a:solidFill>
                  <a:srgbClr val="1E2B8E"/>
                </a:solidFill>
                <a:latin typeface="Arial" pitchFamily="34" charset="0"/>
                <a:ea typeface="Arial" pitchFamily="34" charset="-122"/>
                <a:cs typeface="Arial" pitchFamily="34" charset="-120"/>
              </a:rPr>
              <a:t>The gap between capability and assurance is widening</a:t>
            </a:r>
            <a:endParaRPr lang="en-US" sz="1700" dirty="0"/>
          </a:p>
        </p:txBody>
      </p:sp>
      <p:sp>
        <p:nvSpPr>
          <p:cNvPr id="13" name="Text 11"/>
          <p:cNvSpPr/>
          <p:nvPr/>
        </p:nvSpPr>
        <p:spPr>
          <a:xfrm>
            <a:off x="822960" y="5303520"/>
            <a:ext cx="10515600" cy="502920"/>
          </a:xfrm>
          <a:prstGeom prst="rect">
            <a:avLst/>
          </a:prstGeom>
          <a:noFill/>
          <a:ln/>
        </p:spPr>
        <p:txBody>
          <a:bodyPr wrap="square" lIns="0" tIns="0" rIns="0" bIns="0" rtlCol="0" anchor="ctr"/>
          <a:lstStyle/>
          <a:p>
            <a:pPr indent="0" marL="0">
              <a:lnSpc>
                <a:spcPts val="1800"/>
              </a:lnSpc>
              <a:buNone/>
            </a:pPr>
            <a:r>
              <a:rPr lang="en-US" sz="1350" dirty="0">
                <a:solidFill>
                  <a:srgbClr val="1A1A1A"/>
                </a:solidFill>
                <a:latin typeface="Arial" pitchFamily="34" charset="0"/>
                <a:ea typeface="Arial" pitchFamily="34" charset="-122"/>
                <a:cs typeface="Arial" pitchFamily="34" charset="-120"/>
              </a:rPr>
              <a:t>Deployment is outrunning verification. That gap is exactly where an independent layer becomes non-optional rather than nice to have.</a:t>
            </a:r>
            <a:endParaRPr lang="en-US" sz="1350" dirty="0"/>
          </a:p>
        </p:txBody>
      </p:sp>
      <p:sp>
        <p:nvSpPr>
          <p:cNvPr id="14" name="Text 12"/>
          <p:cNvSpPr/>
          <p:nvPr/>
        </p:nvSpPr>
        <p:spPr>
          <a:xfrm>
            <a:off x="548640" y="6080760"/>
            <a:ext cx="11064240" cy="320040"/>
          </a:xfrm>
          <a:prstGeom prst="rect">
            <a:avLst/>
          </a:prstGeom>
          <a:noFill/>
          <a:ln/>
        </p:spPr>
        <p:txBody>
          <a:bodyPr wrap="square" lIns="0" tIns="0" rIns="0" bIns="0" rtlCol="0" anchor="ctr"/>
          <a:lstStyle/>
          <a:p>
            <a:pPr indent="0" marL="0">
              <a:buNone/>
            </a:pPr>
            <a:r>
              <a:rPr lang="en-US" sz="1100" dirty="0">
                <a:solidFill>
                  <a:srgbClr val="555B6B"/>
                </a:solidFill>
                <a:latin typeface="Arial" pitchFamily="34" charset="0"/>
                <a:ea typeface="Arial" pitchFamily="34" charset="-122"/>
                <a:cs typeface="Arial" pitchFamily="34" charset="-120"/>
              </a:rPr>
              <a:t>Sources: ISO/IEC 42001:2023; NIST AI RMF 1.0; National Academies (NASEM 2024), Foundational Research Gaps and Future Directions for Digital Twins. All three are in the whitepaper's reference list.</a:t>
            </a:r>
            <a:endParaRPr lang="en-US" sz="1100" dirty="0"/>
          </a:p>
        </p:txBody>
      </p:sp>
      <p:sp>
        <p:nvSpPr>
          <p:cNvPr id="15" name="Shape 13"/>
          <p:cNvSpPr/>
          <p:nvPr/>
        </p:nvSpPr>
        <p:spPr>
          <a:xfrm>
            <a:off x="9921240" y="274320"/>
            <a:ext cx="1737360" cy="310896"/>
          </a:xfrm>
          <a:prstGeom prst="roundRect">
            <a:avLst>
              <a:gd name="adj" fmla="val 50000"/>
            </a:avLst>
          </a:prstGeom>
          <a:solidFill>
            <a:srgbClr val="FFFFFF"/>
          </a:solidFill>
          <a:ln w="12700">
            <a:solidFill>
              <a:srgbClr val="1E2B8E"/>
            </a:solidFill>
            <a:prstDash val="solid"/>
          </a:ln>
        </p:spPr>
      </p:sp>
      <p:sp>
        <p:nvSpPr>
          <p:cNvPr id="16" name="Shape 14"/>
          <p:cNvSpPr/>
          <p:nvPr/>
        </p:nvSpPr>
        <p:spPr>
          <a:xfrm>
            <a:off x="10076688" y="384048"/>
            <a:ext cx="109728" cy="109728"/>
          </a:xfrm>
          <a:prstGeom prst="ellipse">
            <a:avLst/>
          </a:prstGeom>
          <a:solidFill>
            <a:srgbClr val="1E2B8E"/>
          </a:solidFill>
          <a:ln w="12700">
            <a:solidFill>
              <a:srgbClr val="1E2B8E"/>
            </a:solidFill>
            <a:prstDash val="solid"/>
          </a:ln>
        </p:spPr>
      </p:sp>
      <p:sp>
        <p:nvSpPr>
          <p:cNvPr id="17" name="Text 15"/>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1E2B8E"/>
                </a:solidFill>
                <a:latin typeface="Arial" pitchFamily="34" charset="0"/>
                <a:ea typeface="Arial" pitchFamily="34" charset="-122"/>
                <a:cs typeface="Arial" pitchFamily="34" charset="-120"/>
              </a:rPr>
              <a:t>EVIDENCE</a:t>
            </a:r>
            <a:endParaRPr lang="en-US" sz="1000" dirty="0"/>
          </a:p>
        </p:txBody>
      </p:sp>
      <p:pic>
        <p:nvPicPr>
          <p:cNvPr id="18"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19" name="Text 16"/>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20" name="Text 17"/>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7B3FA0"/>
                </a:solidFill>
                <a:latin typeface="Arial" pitchFamily="34" charset="0"/>
                <a:ea typeface="Arial" pitchFamily="34" charset="-122"/>
                <a:cs typeface="Arial" pitchFamily="34" charset="-120"/>
              </a:rPr>
              <a:t>PART V · WHAT COMES NEXT</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What we expect to become normal practice</a:t>
            </a:r>
            <a:endParaRPr lang="en-US" sz="2700" dirty="0"/>
          </a:p>
        </p:txBody>
      </p:sp>
      <p:sp>
        <p:nvSpPr>
          <p:cNvPr id="4" name="Text 2"/>
          <p:cNvSpPr/>
          <p:nvPr/>
        </p:nvSpPr>
        <p:spPr>
          <a:xfrm>
            <a:off x="548640" y="1691640"/>
            <a:ext cx="11064240" cy="594360"/>
          </a:xfrm>
          <a:prstGeom prst="rect">
            <a:avLst/>
          </a:prstGeom>
          <a:noFill/>
          <a:ln/>
        </p:spPr>
        <p:txBody>
          <a:bodyPr wrap="square" lIns="0" tIns="0" rIns="0" bIns="0" rtlCol="0" anchor="ctr"/>
          <a:lstStyle/>
          <a:p>
            <a:pPr indent="0" marL="0">
              <a:lnSpc>
                <a:spcPts val="2300"/>
              </a:lnSpc>
              <a:buNone/>
            </a:pPr>
            <a:r>
              <a:rPr lang="en-US" sz="1600" dirty="0">
                <a:solidFill>
                  <a:srgbClr val="1A1A1A"/>
                </a:solidFill>
                <a:latin typeface="Arial" pitchFamily="34" charset="0"/>
                <a:ea typeface="Arial" pitchFamily="34" charset="-122"/>
                <a:cs typeface="Arial" pitchFamily="34" charset="-120"/>
              </a:rPr>
              <a:t>These are directional claims, not findings. Each reasons forward from the landscape on the previous slide, or from the doctrine already in force where stakes are physical.</a:t>
            </a:r>
            <a:endParaRPr lang="en-US" sz="1600" dirty="0"/>
          </a:p>
        </p:txBody>
      </p:sp>
      <p:sp>
        <p:nvSpPr>
          <p:cNvPr id="5" name="Shape 3"/>
          <p:cNvSpPr/>
          <p:nvPr/>
        </p:nvSpPr>
        <p:spPr>
          <a:xfrm>
            <a:off x="548640" y="2377440"/>
            <a:ext cx="146304" cy="1005840"/>
          </a:xfrm>
          <a:prstGeom prst="rect">
            <a:avLst/>
          </a:prstGeom>
          <a:solidFill>
            <a:srgbClr val="7B3FA0"/>
          </a:solidFill>
          <a:ln w="12700">
            <a:solidFill>
              <a:srgbClr val="7B3FA0"/>
            </a:solidFill>
            <a:prstDash val="solid"/>
          </a:ln>
        </p:spPr>
      </p:sp>
      <p:sp>
        <p:nvSpPr>
          <p:cNvPr id="6" name="Shape 4"/>
          <p:cNvSpPr/>
          <p:nvPr/>
        </p:nvSpPr>
        <p:spPr>
          <a:xfrm>
            <a:off x="694944" y="2377440"/>
            <a:ext cx="10917936" cy="1005840"/>
          </a:xfrm>
          <a:prstGeom prst="rect">
            <a:avLst/>
          </a:prstGeom>
          <a:solidFill>
            <a:srgbClr val="FFFFFF"/>
          </a:solidFill>
          <a:ln w="12700">
            <a:solidFill>
              <a:srgbClr val="D9DEEB"/>
            </a:solidFill>
            <a:prstDash val="solid"/>
          </a:ln>
        </p:spPr>
      </p:sp>
      <p:sp>
        <p:nvSpPr>
          <p:cNvPr id="7" name="Text 5"/>
          <p:cNvSpPr/>
          <p:nvPr/>
        </p:nvSpPr>
        <p:spPr>
          <a:xfrm>
            <a:off x="960120" y="2514600"/>
            <a:ext cx="10424160" cy="365760"/>
          </a:xfrm>
          <a:prstGeom prst="rect">
            <a:avLst/>
          </a:prstGeom>
          <a:noFill/>
          <a:ln/>
        </p:spPr>
        <p:txBody>
          <a:bodyPr wrap="square" lIns="0" tIns="0" rIns="0" bIns="0" rtlCol="0" anchor="ctr"/>
          <a:lstStyle/>
          <a:p>
            <a:pPr indent="0" marL="0">
              <a:buNone/>
            </a:pPr>
            <a:r>
              <a:rPr lang="en-US" sz="1700" b="1" dirty="0">
                <a:solidFill>
                  <a:srgbClr val="7B3FA0"/>
                </a:solidFill>
                <a:latin typeface="Arial" pitchFamily="34" charset="0"/>
                <a:ea typeface="Arial" pitchFamily="34" charset="-122"/>
                <a:cs typeface="Arial" pitchFamily="34" charset="-120"/>
              </a:rPr>
              <a:t>We expect: Independence becomes a procurement question</a:t>
            </a:r>
            <a:endParaRPr lang="en-US" sz="1700" dirty="0"/>
          </a:p>
        </p:txBody>
      </p:sp>
      <p:sp>
        <p:nvSpPr>
          <p:cNvPr id="8" name="Text 6"/>
          <p:cNvSpPr/>
          <p:nvPr/>
        </p:nvSpPr>
        <p:spPr>
          <a:xfrm>
            <a:off x="960120" y="2880360"/>
            <a:ext cx="10424160" cy="457200"/>
          </a:xfrm>
          <a:prstGeom prst="rect">
            <a:avLst/>
          </a:prstGeom>
          <a:noFill/>
          <a:ln/>
        </p:spPr>
        <p:txBody>
          <a:bodyPr wrap="square" lIns="0" tIns="0" rIns="0" bIns="0" rtlCol="0" anchor="ctr"/>
          <a:lstStyle/>
          <a:p>
            <a:pPr indent="0" marL="0">
              <a:lnSpc>
                <a:spcPts val="1800"/>
              </a:lnSpc>
              <a:buNone/>
            </a:pPr>
            <a:r>
              <a:rPr lang="en-US" sz="1350" dirty="0">
                <a:solidFill>
                  <a:srgbClr val="1A1A1A"/>
                </a:solidFill>
                <a:latin typeface="Arial" pitchFamily="34" charset="0"/>
                <a:ea typeface="Arial" pitchFamily="34" charset="-122"/>
                <a:cs typeface="Arial" pitchFamily="34" charset="-120"/>
              </a:rPr>
              <a:t>Buyers stop asking only "how accurate?" and start asking "independent of what?" It moves from an engineering preference to a purchasing requirement.</a:t>
            </a:r>
            <a:endParaRPr lang="en-US" sz="1350" dirty="0"/>
          </a:p>
        </p:txBody>
      </p:sp>
      <p:sp>
        <p:nvSpPr>
          <p:cNvPr id="9" name="Shape 7"/>
          <p:cNvSpPr/>
          <p:nvPr/>
        </p:nvSpPr>
        <p:spPr>
          <a:xfrm>
            <a:off x="548640" y="3566160"/>
            <a:ext cx="146304" cy="1005840"/>
          </a:xfrm>
          <a:prstGeom prst="rect">
            <a:avLst/>
          </a:prstGeom>
          <a:solidFill>
            <a:srgbClr val="7B3FA0"/>
          </a:solidFill>
          <a:ln w="12700">
            <a:solidFill>
              <a:srgbClr val="7B3FA0"/>
            </a:solidFill>
            <a:prstDash val="solid"/>
          </a:ln>
        </p:spPr>
      </p:sp>
      <p:sp>
        <p:nvSpPr>
          <p:cNvPr id="10" name="Shape 8"/>
          <p:cNvSpPr/>
          <p:nvPr/>
        </p:nvSpPr>
        <p:spPr>
          <a:xfrm>
            <a:off x="694944" y="3566160"/>
            <a:ext cx="10917936" cy="1005840"/>
          </a:xfrm>
          <a:prstGeom prst="rect">
            <a:avLst/>
          </a:prstGeom>
          <a:solidFill>
            <a:srgbClr val="FFFFFF"/>
          </a:solidFill>
          <a:ln w="12700">
            <a:solidFill>
              <a:srgbClr val="D9DEEB"/>
            </a:solidFill>
            <a:prstDash val="solid"/>
          </a:ln>
        </p:spPr>
      </p:sp>
      <p:sp>
        <p:nvSpPr>
          <p:cNvPr id="11" name="Text 9"/>
          <p:cNvSpPr/>
          <p:nvPr/>
        </p:nvSpPr>
        <p:spPr>
          <a:xfrm>
            <a:off x="960120" y="3703320"/>
            <a:ext cx="10424160" cy="365760"/>
          </a:xfrm>
          <a:prstGeom prst="rect">
            <a:avLst/>
          </a:prstGeom>
          <a:noFill/>
          <a:ln/>
        </p:spPr>
        <p:txBody>
          <a:bodyPr wrap="square" lIns="0" tIns="0" rIns="0" bIns="0" rtlCol="0" anchor="ctr"/>
          <a:lstStyle/>
          <a:p>
            <a:pPr indent="0" marL="0">
              <a:buNone/>
            </a:pPr>
            <a:r>
              <a:rPr lang="en-US" sz="1700" b="1" dirty="0">
                <a:solidFill>
                  <a:srgbClr val="7B3FA0"/>
                </a:solidFill>
                <a:latin typeface="Arial" pitchFamily="34" charset="0"/>
                <a:ea typeface="Arial" pitchFamily="34" charset="-122"/>
                <a:cs typeface="Arial" pitchFamily="34" charset="-120"/>
              </a:rPr>
              <a:t>We expect: Verification evidence must be shown</a:t>
            </a:r>
            <a:endParaRPr lang="en-US" sz="1700" dirty="0"/>
          </a:p>
        </p:txBody>
      </p:sp>
      <p:sp>
        <p:nvSpPr>
          <p:cNvPr id="12" name="Text 10"/>
          <p:cNvSpPr/>
          <p:nvPr/>
        </p:nvSpPr>
        <p:spPr>
          <a:xfrm>
            <a:off x="960120" y="4069080"/>
            <a:ext cx="10424160" cy="457200"/>
          </a:xfrm>
          <a:prstGeom prst="rect">
            <a:avLst/>
          </a:prstGeom>
          <a:noFill/>
          <a:ln/>
        </p:spPr>
        <p:txBody>
          <a:bodyPr wrap="square" lIns="0" tIns="0" rIns="0" bIns="0" rtlCol="0" anchor="ctr"/>
          <a:lstStyle/>
          <a:p>
            <a:pPr indent="0" marL="0">
              <a:lnSpc>
                <a:spcPts val="1800"/>
              </a:lnSpc>
              <a:buNone/>
            </a:pPr>
            <a:r>
              <a:rPr lang="en-US" sz="1350" dirty="0">
                <a:solidFill>
                  <a:srgbClr val="1A1A1A"/>
                </a:solidFill>
                <a:latin typeface="Arial" pitchFamily="34" charset="0"/>
                <a:ea typeface="Arial" pitchFamily="34" charset="-122"/>
                <a:cs typeface="Arial" pitchFamily="34" charset="-120"/>
              </a:rPr>
              <a:t>The burden shifts. A vendor is expected to demonstrate the check, not assert the accuracy. "Trust us" stops clearing procurement.</a:t>
            </a:r>
            <a:endParaRPr lang="en-US" sz="1350" dirty="0"/>
          </a:p>
        </p:txBody>
      </p:sp>
      <p:sp>
        <p:nvSpPr>
          <p:cNvPr id="13" name="Shape 11"/>
          <p:cNvSpPr/>
          <p:nvPr/>
        </p:nvSpPr>
        <p:spPr>
          <a:xfrm>
            <a:off x="548640" y="4754880"/>
            <a:ext cx="146304" cy="1005840"/>
          </a:xfrm>
          <a:prstGeom prst="rect">
            <a:avLst/>
          </a:prstGeom>
          <a:solidFill>
            <a:srgbClr val="7B3FA0"/>
          </a:solidFill>
          <a:ln w="12700">
            <a:solidFill>
              <a:srgbClr val="7B3FA0"/>
            </a:solidFill>
            <a:prstDash val="solid"/>
          </a:ln>
        </p:spPr>
      </p:sp>
      <p:sp>
        <p:nvSpPr>
          <p:cNvPr id="14" name="Shape 12"/>
          <p:cNvSpPr/>
          <p:nvPr/>
        </p:nvSpPr>
        <p:spPr>
          <a:xfrm>
            <a:off x="694944" y="4754880"/>
            <a:ext cx="10917936" cy="1005840"/>
          </a:xfrm>
          <a:prstGeom prst="rect">
            <a:avLst/>
          </a:prstGeom>
          <a:solidFill>
            <a:srgbClr val="FFFFFF"/>
          </a:solidFill>
          <a:ln w="12700">
            <a:solidFill>
              <a:srgbClr val="D9DEEB"/>
            </a:solidFill>
            <a:prstDash val="solid"/>
          </a:ln>
        </p:spPr>
      </p:sp>
      <p:sp>
        <p:nvSpPr>
          <p:cNvPr id="15" name="Text 13"/>
          <p:cNvSpPr/>
          <p:nvPr/>
        </p:nvSpPr>
        <p:spPr>
          <a:xfrm>
            <a:off x="960120" y="4892040"/>
            <a:ext cx="10424160" cy="365760"/>
          </a:xfrm>
          <a:prstGeom prst="rect">
            <a:avLst/>
          </a:prstGeom>
          <a:noFill/>
          <a:ln/>
        </p:spPr>
        <p:txBody>
          <a:bodyPr wrap="square" lIns="0" tIns="0" rIns="0" bIns="0" rtlCol="0" anchor="ctr"/>
          <a:lstStyle/>
          <a:p>
            <a:pPr indent="0" marL="0">
              <a:buNone/>
            </a:pPr>
            <a:r>
              <a:rPr lang="en-US" sz="1700" b="1" dirty="0">
                <a:solidFill>
                  <a:srgbClr val="7B3FA0"/>
                </a:solidFill>
                <a:latin typeface="Arial" pitchFamily="34" charset="0"/>
                <a:ea typeface="Arial" pitchFamily="34" charset="-122"/>
                <a:cs typeface="Arial" pitchFamily="34" charset="-120"/>
              </a:rPr>
              <a:t>We expect: Checkers face the same scrutiny as models</a:t>
            </a:r>
            <a:endParaRPr lang="en-US" sz="1700" dirty="0"/>
          </a:p>
        </p:txBody>
      </p:sp>
      <p:sp>
        <p:nvSpPr>
          <p:cNvPr id="16" name="Text 14"/>
          <p:cNvSpPr/>
          <p:nvPr/>
        </p:nvSpPr>
        <p:spPr>
          <a:xfrm>
            <a:off x="960120" y="5257800"/>
            <a:ext cx="10424160" cy="457200"/>
          </a:xfrm>
          <a:prstGeom prst="rect">
            <a:avLst/>
          </a:prstGeom>
          <a:noFill/>
          <a:ln/>
        </p:spPr>
        <p:txBody>
          <a:bodyPr wrap="square" lIns="0" tIns="0" rIns="0" bIns="0" rtlCol="0" anchor="ctr"/>
          <a:lstStyle/>
          <a:p>
            <a:pPr indent="0" marL="0">
              <a:lnSpc>
                <a:spcPts val="1800"/>
              </a:lnSpc>
              <a:buNone/>
            </a:pPr>
            <a:r>
              <a:rPr lang="en-US" sz="1350" dirty="0">
                <a:solidFill>
                  <a:srgbClr val="1A1A1A"/>
                </a:solidFill>
                <a:latin typeface="Arial" pitchFamily="34" charset="0"/>
                <a:ea typeface="Arial" pitchFamily="34" charset="-122"/>
                <a:cs typeface="Arial" pitchFamily="34" charset="-120"/>
              </a:rPr>
              <a:t>A checker's provenance, what it shares with the thing it checks, becomes as examined as the model's benchmark score. Correlation becomes a due-diligence item.</a:t>
            </a:r>
            <a:endParaRPr lang="en-US" sz="1350" dirty="0"/>
          </a:p>
        </p:txBody>
      </p:sp>
      <p:sp>
        <p:nvSpPr>
          <p:cNvPr id="17" name="Text 15"/>
          <p:cNvSpPr/>
          <p:nvPr/>
        </p:nvSpPr>
        <p:spPr>
          <a:xfrm>
            <a:off x="548640" y="6035040"/>
            <a:ext cx="11064240" cy="320040"/>
          </a:xfrm>
          <a:prstGeom prst="rect">
            <a:avLst/>
          </a:prstGeom>
          <a:noFill/>
          <a:ln/>
        </p:spPr>
        <p:txBody>
          <a:bodyPr wrap="square" lIns="0" tIns="0" rIns="0" bIns="0" rtlCol="0" anchor="ctr"/>
          <a:lstStyle/>
          <a:p>
            <a:pPr indent="0" marL="0">
              <a:buNone/>
            </a:pPr>
            <a:r>
              <a:rPr lang="en-US" sz="1200" i="1" dirty="0">
                <a:solidFill>
                  <a:srgbClr val="555B6B"/>
                </a:solidFill>
                <a:latin typeface="Arial" pitchFamily="34" charset="0"/>
                <a:ea typeface="Arial" pitchFamily="34" charset="-122"/>
                <a:cs typeface="Arial" pitchFamily="34" charset="-120"/>
              </a:rPr>
              <a:t>Marked Outlook: these are our forecast, offered with reasoning, not presented as established fact.</a:t>
            </a:r>
            <a:endParaRPr lang="en-US" sz="1200" dirty="0"/>
          </a:p>
        </p:txBody>
      </p:sp>
      <p:sp>
        <p:nvSpPr>
          <p:cNvPr id="18" name="Shape 16"/>
          <p:cNvSpPr/>
          <p:nvPr/>
        </p:nvSpPr>
        <p:spPr>
          <a:xfrm>
            <a:off x="9921240" y="274320"/>
            <a:ext cx="1737360" cy="310896"/>
          </a:xfrm>
          <a:prstGeom prst="roundRect">
            <a:avLst>
              <a:gd name="adj" fmla="val 50000"/>
            </a:avLst>
          </a:prstGeom>
          <a:solidFill>
            <a:srgbClr val="FFFFFF"/>
          </a:solidFill>
          <a:ln w="12700">
            <a:solidFill>
              <a:srgbClr val="7B3FA0"/>
            </a:solidFill>
            <a:prstDash val="solid"/>
          </a:ln>
        </p:spPr>
      </p:sp>
      <p:sp>
        <p:nvSpPr>
          <p:cNvPr id="19" name="Shape 17"/>
          <p:cNvSpPr/>
          <p:nvPr/>
        </p:nvSpPr>
        <p:spPr>
          <a:xfrm>
            <a:off x="10076688" y="384048"/>
            <a:ext cx="109728" cy="109728"/>
          </a:xfrm>
          <a:prstGeom prst="ellipse">
            <a:avLst/>
          </a:prstGeom>
          <a:solidFill>
            <a:srgbClr val="7B3FA0"/>
          </a:solidFill>
          <a:ln w="12700">
            <a:solidFill>
              <a:srgbClr val="7B3FA0"/>
            </a:solidFill>
            <a:prstDash val="solid"/>
          </a:ln>
        </p:spPr>
      </p:sp>
      <p:sp>
        <p:nvSpPr>
          <p:cNvPr id="20" name="Text 18"/>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7B3FA0"/>
                </a:solidFill>
                <a:latin typeface="Arial" pitchFamily="34" charset="0"/>
                <a:ea typeface="Arial" pitchFamily="34" charset="-122"/>
                <a:cs typeface="Arial" pitchFamily="34" charset="-120"/>
              </a:rPr>
              <a:t>OUTLOOK</a:t>
            </a:r>
            <a:endParaRPr lang="en-US" sz="1000" dirty="0"/>
          </a:p>
        </p:txBody>
      </p:sp>
      <p:pic>
        <p:nvPicPr>
          <p:cNvPr id="21"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22" name="Text 19"/>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23" name="Text 20"/>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7B3FA0"/>
                </a:solidFill>
                <a:latin typeface="Arial" pitchFamily="34" charset="0"/>
                <a:ea typeface="Arial" pitchFamily="34" charset="-122"/>
                <a:cs typeface="Arial" pitchFamily="34" charset="-120"/>
              </a:rPr>
              <a:t>PART V · WHAT COMES NEXT</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What would have to be true for us to be wrong</a:t>
            </a:r>
            <a:endParaRPr lang="en-US" sz="2700" dirty="0"/>
          </a:p>
        </p:txBody>
      </p:sp>
      <p:sp>
        <p:nvSpPr>
          <p:cNvPr id="4" name="Text 2"/>
          <p:cNvSpPr/>
          <p:nvPr/>
        </p:nvSpPr>
        <p:spPr>
          <a:xfrm>
            <a:off x="548640" y="1691640"/>
            <a:ext cx="11064240" cy="640080"/>
          </a:xfrm>
          <a:prstGeom prst="rect">
            <a:avLst/>
          </a:prstGeom>
          <a:noFill/>
          <a:ln/>
        </p:spPr>
        <p:txBody>
          <a:bodyPr wrap="square" lIns="0" tIns="0" rIns="0" bIns="0" rtlCol="0" anchor="ctr"/>
          <a:lstStyle/>
          <a:p>
            <a:pPr indent="0" marL="0">
              <a:lnSpc>
                <a:spcPts val="2300"/>
              </a:lnSpc>
              <a:buNone/>
            </a:pPr>
            <a:r>
              <a:rPr lang="en-US" sz="1600" dirty="0">
                <a:solidFill>
                  <a:srgbClr val="1A1A1A"/>
                </a:solidFill>
                <a:latin typeface="Arial" pitchFamily="34" charset="0"/>
                <a:ea typeface="Arial" pitchFamily="34" charset="-122"/>
                <a:cs typeface="Arial" pitchFamily="34" charset="-120"/>
              </a:rPr>
              <a:t>This argument owes you the terms on which it would fail. We would change our view if any of these turned out to be true.</a:t>
            </a:r>
            <a:endParaRPr lang="en-US" sz="1600" dirty="0"/>
          </a:p>
        </p:txBody>
      </p:sp>
      <p:sp>
        <p:nvSpPr>
          <p:cNvPr id="5" name="Shape 3"/>
          <p:cNvSpPr/>
          <p:nvPr/>
        </p:nvSpPr>
        <p:spPr>
          <a:xfrm>
            <a:off x="548640" y="2423160"/>
            <a:ext cx="11064240" cy="987552"/>
          </a:xfrm>
          <a:prstGeom prst="rect">
            <a:avLst/>
          </a:prstGeom>
          <a:solidFill>
            <a:srgbClr val="F4F8FD"/>
          </a:solidFill>
          <a:ln w="12700">
            <a:solidFill>
              <a:srgbClr val="D9DEEB"/>
            </a:solidFill>
            <a:prstDash val="solid"/>
          </a:ln>
        </p:spPr>
      </p:sp>
      <p:sp>
        <p:nvSpPr>
          <p:cNvPr id="6" name="Text 4"/>
          <p:cNvSpPr/>
          <p:nvPr/>
        </p:nvSpPr>
        <p:spPr>
          <a:xfrm>
            <a:off x="822960" y="2551176"/>
            <a:ext cx="10515600" cy="365760"/>
          </a:xfrm>
          <a:prstGeom prst="rect">
            <a:avLst/>
          </a:prstGeom>
          <a:noFill/>
          <a:ln/>
        </p:spPr>
        <p:txBody>
          <a:bodyPr wrap="square" lIns="0" tIns="0" rIns="0" bIns="0" rtlCol="0" anchor="ctr"/>
          <a:lstStyle/>
          <a:p>
            <a:pPr indent="0" marL="0">
              <a:buNone/>
            </a:pPr>
            <a:r>
              <a:rPr lang="en-US" sz="1650" b="1" dirty="0">
                <a:solidFill>
                  <a:srgbClr val="1E2B8E"/>
                </a:solidFill>
                <a:latin typeface="Arial" pitchFamily="34" charset="0"/>
                <a:ea typeface="Arial" pitchFamily="34" charset="-122"/>
                <a:cs typeface="Arial" pitchFamily="34" charset="-120"/>
              </a:rPr>
              <a:t>If correlated error becomes reliably correctable at scale</a:t>
            </a:r>
            <a:endParaRPr lang="en-US" sz="1650" dirty="0"/>
          </a:p>
        </p:txBody>
      </p:sp>
      <p:sp>
        <p:nvSpPr>
          <p:cNvPr id="7" name="Text 5"/>
          <p:cNvSpPr/>
          <p:nvPr/>
        </p:nvSpPr>
        <p:spPr>
          <a:xfrm>
            <a:off x="822960" y="2907792"/>
            <a:ext cx="10515600" cy="457200"/>
          </a:xfrm>
          <a:prstGeom prst="rect">
            <a:avLst/>
          </a:prstGeom>
          <a:noFill/>
          <a:ln/>
        </p:spPr>
        <p:txBody>
          <a:bodyPr wrap="square" lIns="0" tIns="0" rIns="0" bIns="0" rtlCol="0" anchor="ctr"/>
          <a:lstStyle/>
          <a:p>
            <a:pPr indent="0" marL="0">
              <a:lnSpc>
                <a:spcPts val="1800"/>
              </a:lnSpc>
              <a:buNone/>
            </a:pPr>
            <a:r>
              <a:rPr lang="en-US" sz="1350" dirty="0">
                <a:solidFill>
                  <a:srgbClr val="1A1A1A"/>
                </a:solidFill>
                <a:latin typeface="Arial" pitchFamily="34" charset="0"/>
                <a:ea typeface="Arial" pitchFamily="34" charset="-122"/>
                <a:cs typeface="Arial" pitchFamily="34" charset="-120"/>
              </a:rPr>
              <a:t>If a method emerges that removes shared error from copies of one model as dependably as independence does, the covariance floor stops binding.</a:t>
            </a:r>
            <a:endParaRPr lang="en-US" sz="1350" dirty="0"/>
          </a:p>
        </p:txBody>
      </p:sp>
      <p:sp>
        <p:nvSpPr>
          <p:cNvPr id="8" name="Shape 6"/>
          <p:cNvSpPr/>
          <p:nvPr/>
        </p:nvSpPr>
        <p:spPr>
          <a:xfrm>
            <a:off x="548640" y="3593592"/>
            <a:ext cx="11064240" cy="987552"/>
          </a:xfrm>
          <a:prstGeom prst="rect">
            <a:avLst/>
          </a:prstGeom>
          <a:solidFill>
            <a:srgbClr val="F4F8FD"/>
          </a:solidFill>
          <a:ln w="12700">
            <a:solidFill>
              <a:srgbClr val="D9DEEB"/>
            </a:solidFill>
            <a:prstDash val="solid"/>
          </a:ln>
        </p:spPr>
      </p:sp>
      <p:sp>
        <p:nvSpPr>
          <p:cNvPr id="9" name="Text 7"/>
          <p:cNvSpPr/>
          <p:nvPr/>
        </p:nvSpPr>
        <p:spPr>
          <a:xfrm>
            <a:off x="822960" y="3721608"/>
            <a:ext cx="10515600" cy="365760"/>
          </a:xfrm>
          <a:prstGeom prst="rect">
            <a:avLst/>
          </a:prstGeom>
          <a:noFill/>
          <a:ln/>
        </p:spPr>
        <p:txBody>
          <a:bodyPr wrap="square" lIns="0" tIns="0" rIns="0" bIns="0" rtlCol="0" anchor="ctr"/>
          <a:lstStyle/>
          <a:p>
            <a:pPr indent="0" marL="0">
              <a:buNone/>
            </a:pPr>
            <a:r>
              <a:rPr lang="en-US" sz="1650" b="1" dirty="0">
                <a:solidFill>
                  <a:srgbClr val="1E2B8E"/>
                </a:solidFill>
                <a:latin typeface="Arial" pitchFamily="34" charset="0"/>
                <a:ea typeface="Arial" pitchFamily="34" charset="-122"/>
                <a:cs typeface="Arial" pitchFamily="34" charset="-120"/>
              </a:rPr>
              <a:t>If assurance does not follow capability</a:t>
            </a:r>
            <a:endParaRPr lang="en-US" sz="1650" dirty="0"/>
          </a:p>
        </p:txBody>
      </p:sp>
      <p:sp>
        <p:nvSpPr>
          <p:cNvPr id="10" name="Text 8"/>
          <p:cNvSpPr/>
          <p:nvPr/>
        </p:nvSpPr>
        <p:spPr>
          <a:xfrm>
            <a:off x="822960" y="4078224"/>
            <a:ext cx="10515600" cy="457200"/>
          </a:xfrm>
          <a:prstGeom prst="rect">
            <a:avLst/>
          </a:prstGeom>
          <a:noFill/>
          <a:ln/>
        </p:spPr>
        <p:txBody>
          <a:bodyPr wrap="square" lIns="0" tIns="0" rIns="0" bIns="0" rtlCol="0" anchor="ctr"/>
          <a:lstStyle/>
          <a:p>
            <a:pPr indent="0" marL="0">
              <a:lnSpc>
                <a:spcPts val="1800"/>
              </a:lnSpc>
              <a:buNone/>
            </a:pPr>
            <a:r>
              <a:rPr lang="en-US" sz="1350" dirty="0">
                <a:solidFill>
                  <a:srgbClr val="1A1A1A"/>
                </a:solidFill>
                <a:latin typeface="Arial" pitchFamily="34" charset="0"/>
                <a:ea typeface="Arial" pitchFamily="34" charset="-122"/>
                <a:cs typeface="Arial" pitchFamily="34" charset="-120"/>
              </a:rPr>
              <a:t>If regulation, procurement and practice do not move toward demanding independence, the direction on the prior slides is wrong.</a:t>
            </a:r>
            <a:endParaRPr lang="en-US" sz="1350" dirty="0"/>
          </a:p>
        </p:txBody>
      </p:sp>
      <p:sp>
        <p:nvSpPr>
          <p:cNvPr id="11" name="Shape 9"/>
          <p:cNvSpPr/>
          <p:nvPr/>
        </p:nvSpPr>
        <p:spPr>
          <a:xfrm>
            <a:off x="548640" y="4764024"/>
            <a:ext cx="11064240" cy="987552"/>
          </a:xfrm>
          <a:prstGeom prst="rect">
            <a:avLst/>
          </a:prstGeom>
          <a:solidFill>
            <a:srgbClr val="F4F8FD"/>
          </a:solidFill>
          <a:ln w="12700">
            <a:solidFill>
              <a:srgbClr val="D9DEEB"/>
            </a:solidFill>
            <a:prstDash val="solid"/>
          </a:ln>
        </p:spPr>
      </p:sp>
      <p:sp>
        <p:nvSpPr>
          <p:cNvPr id="12" name="Text 10"/>
          <p:cNvSpPr/>
          <p:nvPr/>
        </p:nvSpPr>
        <p:spPr>
          <a:xfrm>
            <a:off x="822960" y="4892040"/>
            <a:ext cx="10515600" cy="365760"/>
          </a:xfrm>
          <a:prstGeom prst="rect">
            <a:avLst/>
          </a:prstGeom>
          <a:noFill/>
          <a:ln/>
        </p:spPr>
        <p:txBody>
          <a:bodyPr wrap="square" lIns="0" tIns="0" rIns="0" bIns="0" rtlCol="0" anchor="ctr"/>
          <a:lstStyle/>
          <a:p>
            <a:pPr indent="0" marL="0">
              <a:buNone/>
            </a:pPr>
            <a:r>
              <a:rPr lang="en-US" sz="1650" b="1" dirty="0">
                <a:solidFill>
                  <a:srgbClr val="1E2B8E"/>
                </a:solidFill>
                <a:latin typeface="Arial" pitchFamily="34" charset="0"/>
                <a:ea typeface="Arial" pitchFamily="34" charset="-122"/>
                <a:cs typeface="Arial" pitchFamily="34" charset="-120"/>
              </a:rPr>
              <a:t>If verification costs more than the errors it prevents</a:t>
            </a:r>
            <a:endParaRPr lang="en-US" sz="1650" dirty="0"/>
          </a:p>
        </p:txBody>
      </p:sp>
      <p:sp>
        <p:nvSpPr>
          <p:cNvPr id="13" name="Text 11"/>
          <p:cNvSpPr/>
          <p:nvPr/>
        </p:nvSpPr>
        <p:spPr>
          <a:xfrm>
            <a:off x="822960" y="5248656"/>
            <a:ext cx="10515600" cy="457200"/>
          </a:xfrm>
          <a:prstGeom prst="rect">
            <a:avLst/>
          </a:prstGeom>
          <a:noFill/>
          <a:ln/>
        </p:spPr>
        <p:txBody>
          <a:bodyPr wrap="square" lIns="0" tIns="0" rIns="0" bIns="0" rtlCol="0" anchor="ctr"/>
          <a:lstStyle/>
          <a:p>
            <a:pPr indent="0" marL="0">
              <a:lnSpc>
                <a:spcPts val="1800"/>
              </a:lnSpc>
              <a:buNone/>
            </a:pPr>
            <a:r>
              <a:rPr lang="en-US" sz="1350" dirty="0">
                <a:solidFill>
                  <a:srgbClr val="1A1A1A"/>
                </a:solidFill>
                <a:latin typeface="Arial" pitchFamily="34" charset="0"/>
                <a:ea typeface="Arial" pitchFamily="34" charset="-122"/>
                <a:cs typeface="Arial" pitchFamily="34" charset="-120"/>
              </a:rPr>
              <a:t>If, in most real deployments, an independent layer costs more than the failures it catches are worth, the economics do not support it.</a:t>
            </a:r>
            <a:endParaRPr lang="en-US" sz="1350" dirty="0"/>
          </a:p>
        </p:txBody>
      </p:sp>
      <p:sp>
        <p:nvSpPr>
          <p:cNvPr id="14" name="Text 12"/>
          <p:cNvSpPr/>
          <p:nvPr/>
        </p:nvSpPr>
        <p:spPr>
          <a:xfrm>
            <a:off x="548640" y="6035040"/>
            <a:ext cx="11064240" cy="320040"/>
          </a:xfrm>
          <a:prstGeom prst="rect">
            <a:avLst/>
          </a:prstGeom>
          <a:noFill/>
          <a:ln/>
        </p:spPr>
        <p:txBody>
          <a:bodyPr wrap="square" lIns="0" tIns="0" rIns="0" bIns="0" rtlCol="0" anchor="ctr"/>
          <a:lstStyle/>
          <a:p>
            <a:pPr indent="0" marL="0">
              <a:buNone/>
            </a:pPr>
            <a:r>
              <a:rPr lang="en-US" sz="1300" b="1" dirty="0">
                <a:solidFill>
                  <a:srgbClr val="7B3FA0"/>
                </a:solidFill>
                <a:latin typeface="Arial" pitchFamily="34" charset="0"/>
                <a:ea typeface="Arial" pitchFamily="34" charset="-122"/>
                <a:cs typeface="Arial" pitchFamily="34" charset="-120"/>
              </a:rPr>
              <a:t>None of these is true today. That is why we hold the view. It is also how you would know if it stopped being right.</a:t>
            </a:r>
            <a:endParaRPr lang="en-US" sz="1300" dirty="0"/>
          </a:p>
        </p:txBody>
      </p:sp>
      <p:sp>
        <p:nvSpPr>
          <p:cNvPr id="15" name="Shape 13"/>
          <p:cNvSpPr/>
          <p:nvPr/>
        </p:nvSpPr>
        <p:spPr>
          <a:xfrm>
            <a:off x="9921240" y="274320"/>
            <a:ext cx="1737360" cy="310896"/>
          </a:xfrm>
          <a:prstGeom prst="roundRect">
            <a:avLst>
              <a:gd name="adj" fmla="val 50000"/>
            </a:avLst>
          </a:prstGeom>
          <a:solidFill>
            <a:srgbClr val="FFFFFF"/>
          </a:solidFill>
          <a:ln w="12700">
            <a:solidFill>
              <a:srgbClr val="7B3FA0"/>
            </a:solidFill>
            <a:prstDash val="solid"/>
          </a:ln>
        </p:spPr>
      </p:sp>
      <p:sp>
        <p:nvSpPr>
          <p:cNvPr id="16" name="Shape 14"/>
          <p:cNvSpPr/>
          <p:nvPr/>
        </p:nvSpPr>
        <p:spPr>
          <a:xfrm>
            <a:off x="10076688" y="384048"/>
            <a:ext cx="109728" cy="109728"/>
          </a:xfrm>
          <a:prstGeom prst="ellipse">
            <a:avLst/>
          </a:prstGeom>
          <a:solidFill>
            <a:srgbClr val="7B3FA0"/>
          </a:solidFill>
          <a:ln w="12700">
            <a:solidFill>
              <a:srgbClr val="7B3FA0"/>
            </a:solidFill>
            <a:prstDash val="solid"/>
          </a:ln>
        </p:spPr>
      </p:sp>
      <p:sp>
        <p:nvSpPr>
          <p:cNvPr id="17" name="Text 15"/>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7B3FA0"/>
                </a:solidFill>
                <a:latin typeface="Arial" pitchFamily="34" charset="0"/>
                <a:ea typeface="Arial" pitchFamily="34" charset="-122"/>
                <a:cs typeface="Arial" pitchFamily="34" charset="-120"/>
              </a:rPr>
              <a:t>OUTLOOK</a:t>
            </a:r>
            <a:endParaRPr lang="en-US" sz="1000" dirty="0"/>
          </a:p>
        </p:txBody>
      </p:sp>
      <p:pic>
        <p:nvPicPr>
          <p:cNvPr id="18"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19" name="Text 16"/>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20" name="Text 17"/>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6205C"/>
        </a:solidFill>
      </p:bgPr>
    </p:bg>
    <p:spTree>
      <p:nvGrpSpPr>
        <p:cNvPr id="1" name=""/>
        <p:cNvGrpSpPr/>
        <p:nvPr/>
      </p:nvGrpSpPr>
      <p:grpSpPr>
        <a:xfrm>
          <a:off x="0" y="0"/>
          <a:ext cx="0" cy="0"/>
          <a:chOff x="0" y="0"/>
          <a:chExt cx="0" cy="0"/>
        </a:xfrm>
      </p:grpSpPr>
      <p:sp>
        <p:nvSpPr>
          <p:cNvPr id="2" name="Text 0"/>
          <p:cNvSpPr/>
          <p:nvPr/>
        </p:nvSpPr>
        <p:spPr>
          <a:xfrm>
            <a:off x="822960" y="1600200"/>
            <a:ext cx="10515600" cy="320040"/>
          </a:xfrm>
          <a:prstGeom prst="rect">
            <a:avLst/>
          </a:prstGeom>
          <a:noFill/>
          <a:ln/>
        </p:spPr>
        <p:txBody>
          <a:bodyPr wrap="square" lIns="0" tIns="0" rIns="0" bIns="0" rtlCol="0" anchor="ctr"/>
          <a:lstStyle/>
          <a:p>
            <a:pPr indent="0" marL="0">
              <a:buNone/>
            </a:pPr>
            <a:r>
              <a:rPr lang="en-US" sz="1300" b="1" spc="250" kern="0" dirty="0">
                <a:solidFill>
                  <a:srgbClr val="00AEEF"/>
                </a:solidFill>
                <a:latin typeface="Arial" pitchFamily="34" charset="0"/>
                <a:ea typeface="Arial" pitchFamily="34" charset="-122"/>
                <a:cs typeface="Arial" pitchFamily="34" charset="-120"/>
              </a:rPr>
              <a:t>THE BOTTOM LINE</a:t>
            </a:r>
            <a:endParaRPr lang="en-US" sz="1300" dirty="0"/>
          </a:p>
        </p:txBody>
      </p:sp>
      <p:sp>
        <p:nvSpPr>
          <p:cNvPr id="3" name="Text 1"/>
          <p:cNvSpPr/>
          <p:nvPr/>
        </p:nvSpPr>
        <p:spPr>
          <a:xfrm>
            <a:off x="822960" y="2103120"/>
            <a:ext cx="10515600" cy="822960"/>
          </a:xfrm>
          <a:prstGeom prst="rect">
            <a:avLst/>
          </a:prstGeom>
          <a:noFill/>
          <a:ln/>
        </p:spPr>
        <p:txBody>
          <a:bodyPr wrap="square" lIns="0" tIns="0" rIns="0" bIns="0" rtlCol="0" anchor="ctr"/>
          <a:lstStyle/>
          <a:p>
            <a:pPr indent="0" marL="0">
              <a:buNone/>
            </a:pPr>
            <a:r>
              <a:rPr lang="en-US" sz="4000" b="1" dirty="0">
                <a:solidFill>
                  <a:srgbClr val="FFFFFF"/>
                </a:solidFill>
                <a:latin typeface="Arial" pitchFamily="34" charset="0"/>
                <a:ea typeface="Arial" pitchFamily="34" charset="-122"/>
                <a:cs typeface="Arial" pitchFamily="34" charset="-120"/>
              </a:rPr>
              <a:t>You cannot grade your own exam.</a:t>
            </a:r>
            <a:endParaRPr lang="en-US" sz="4000" dirty="0"/>
          </a:p>
        </p:txBody>
      </p:sp>
      <p:sp>
        <p:nvSpPr>
          <p:cNvPr id="4" name="Text 2"/>
          <p:cNvSpPr/>
          <p:nvPr/>
        </p:nvSpPr>
        <p:spPr>
          <a:xfrm>
            <a:off x="822960" y="3154680"/>
            <a:ext cx="10058400" cy="1097280"/>
          </a:xfrm>
          <a:prstGeom prst="rect">
            <a:avLst/>
          </a:prstGeom>
          <a:noFill/>
          <a:ln/>
        </p:spPr>
        <p:txBody>
          <a:bodyPr wrap="square" lIns="0" tIns="0" rIns="0" bIns="0" rtlCol="0" anchor="ctr"/>
          <a:lstStyle/>
          <a:p>
            <a:pPr indent="0" marL="0">
              <a:lnSpc>
                <a:spcPts val="3000"/>
              </a:lnSpc>
              <a:buNone/>
            </a:pPr>
            <a:r>
              <a:rPr lang="en-US" sz="2000" dirty="0">
                <a:solidFill>
                  <a:srgbClr val="C9D2F0"/>
                </a:solidFill>
                <a:latin typeface="Arial" pitchFamily="34" charset="0"/>
                <a:ea typeface="Arial" pitchFamily="34" charset="-122"/>
                <a:cs typeface="Arial" pitchFamily="34" charset="-120"/>
              </a:rPr>
              <a:t>In the physical world, the cost of a wrong grade is not a wrong answer. It is a wrong outcome. Independent verification is structural, not optional, and a bigger model is not a verification strategy.</a:t>
            </a:r>
            <a:endParaRPr lang="en-US" sz="2000" dirty="0"/>
          </a:p>
        </p:txBody>
      </p:sp>
      <p:sp>
        <p:nvSpPr>
          <p:cNvPr id="5" name="Shape 3"/>
          <p:cNvSpPr/>
          <p:nvPr/>
        </p:nvSpPr>
        <p:spPr>
          <a:xfrm>
            <a:off x="822960" y="4617720"/>
            <a:ext cx="1737360" cy="41148"/>
          </a:xfrm>
          <a:prstGeom prst="rect">
            <a:avLst/>
          </a:prstGeom>
          <a:solidFill>
            <a:srgbClr val="6DC02E"/>
          </a:solidFill>
          <a:ln w="12700">
            <a:solidFill>
              <a:srgbClr val="6DC02E"/>
            </a:solidFill>
            <a:prstDash val="solid"/>
          </a:ln>
        </p:spPr>
      </p:sp>
      <p:sp>
        <p:nvSpPr>
          <p:cNvPr id="6" name="Text 4"/>
          <p:cNvSpPr/>
          <p:nvPr/>
        </p:nvSpPr>
        <p:spPr>
          <a:xfrm>
            <a:off x="822960" y="4846320"/>
            <a:ext cx="10515600" cy="365760"/>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Read the whitepaper  ·  neoverity.com/reports</a:t>
            </a:r>
            <a:endParaRPr lang="en-US" sz="1600" dirty="0"/>
          </a:p>
        </p:txBody>
      </p:sp>
      <p:pic>
        <p:nvPicPr>
          <p:cNvPr id="7" name="Image 0" descr="/Users/mvildibill/Desktop/NeoVerity/Projects/physical-ai/07-collateral-output/figures/logo-dark.png">    </p:cNvPr>
          <p:cNvPicPr>
            <a:picLocks noChangeAspect="1"/>
          </p:cNvPicPr>
          <p:nvPr/>
        </p:nvPicPr>
        <p:blipFill>
          <a:blip r:embed="rId1"/>
          <a:stretch>
            <a:fillRect/>
          </a:stretch>
        </p:blipFill>
        <p:spPr>
          <a:xfrm>
            <a:off x="822960" y="5806440"/>
            <a:ext cx="2194560" cy="573508"/>
          </a:xfrm>
          <a:prstGeom prst="rect">
            <a:avLst/>
          </a:prstGeom>
        </p:spPr>
      </p:pic>
      <p:sp>
        <p:nvSpPr>
          <p:cNvPr id="8" name="Text 5"/>
          <p:cNvSpPr/>
          <p:nvPr/>
        </p:nvSpPr>
        <p:spPr>
          <a:xfrm>
            <a:off x="9966960" y="5943600"/>
            <a:ext cx="1645920" cy="274320"/>
          </a:xfrm>
          <a:prstGeom prst="rect">
            <a:avLst/>
          </a:prstGeom>
          <a:noFill/>
          <a:ln/>
        </p:spPr>
        <p:txBody>
          <a:bodyPr wrap="square" lIns="0" tIns="0" rIns="0" bIns="0" rtlCol="0" anchor="ctr"/>
          <a:lstStyle/>
          <a:p>
            <a:pPr algn="r" indent="0" marL="0">
              <a:buNone/>
            </a:pPr>
            <a:r>
              <a:rPr lang="en-US" sz="1100" dirty="0">
                <a:solidFill>
                  <a:srgbClr val="C9D2F0"/>
                </a:solidFill>
                <a:latin typeface="Arial" pitchFamily="34" charset="0"/>
                <a:ea typeface="Arial" pitchFamily="34" charset="-122"/>
                <a:cs typeface="Arial" pitchFamily="34" charset="-120"/>
              </a:rPr>
              <a:t>CC BY 4.0</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00AEEF"/>
                </a:solidFill>
                <a:latin typeface="Arial" pitchFamily="34" charset="0"/>
                <a:ea typeface="Arial" pitchFamily="34" charset="-122"/>
                <a:cs typeface="Arial" pitchFamily="34" charset="-120"/>
              </a:rPr>
              <a:t>HOW TO USE THIS DECK</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Take what you need. Keep the attribution.</a:t>
            </a:r>
            <a:endParaRPr lang="en-US" sz="2700" dirty="0"/>
          </a:p>
        </p:txBody>
      </p:sp>
      <p:sp>
        <p:nvSpPr>
          <p:cNvPr id="4" name="Text 2"/>
          <p:cNvSpPr/>
          <p:nvPr/>
        </p:nvSpPr>
        <p:spPr>
          <a:xfrm>
            <a:off x="548640" y="1691640"/>
            <a:ext cx="11064240" cy="822960"/>
          </a:xfrm>
          <a:prstGeom prst="rect">
            <a:avLst/>
          </a:prstGeom>
          <a:noFill/>
          <a:ln/>
        </p:spPr>
        <p:txBody>
          <a:bodyPr wrap="square" lIns="0" tIns="0" rIns="0" bIns="0" rtlCol="0" anchor="ctr"/>
          <a:lstStyle/>
          <a:p>
            <a:pPr indent="0" marL="0">
              <a:lnSpc>
                <a:spcPts val="2300"/>
              </a:lnSpc>
              <a:buNone/>
            </a:pPr>
            <a:r>
              <a:rPr lang="en-US" sz="1600" b="1" dirty="0">
                <a:solidFill>
                  <a:srgbClr val="1A1A1A"/>
                </a:solidFill>
                <a:latin typeface="Arial" pitchFamily="34" charset="0"/>
                <a:ea typeface="Arial" pitchFamily="34" charset="-122"/>
                <a:cs typeface="Arial" pitchFamily="34" charset="-120"/>
              </a:rPr>
              <a:t>This deck is published under Creative Commons Attribution 4.0 (CC BY 4.0). </a:t>
            </a:r>
            <a:pPr indent="0" marL="0">
              <a:lnSpc>
                <a:spcPts val="2300"/>
              </a:lnSpc>
              <a:buNone/>
            </a:pPr>
            <a:r>
              <a:rPr lang="en-US" sz="1600" dirty="0">
                <a:solidFill>
                  <a:srgbClr val="1A1A1A"/>
                </a:solidFill>
                <a:latin typeface="Arial" pitchFamily="34" charset="0"/>
                <a:ea typeface="Arial" pitchFamily="34" charset="-122"/>
                <a:cs typeface="Arial" pitchFamily="34" charset="-120"/>
              </a:rPr>
              <a:t>You may present any slide, in whole or in part, in your own materials, including commercially. The one condition is that you credit NeoVerity Group.</a:t>
            </a:r>
            <a:endParaRPr lang="en-US" sz="1600" dirty="0"/>
          </a:p>
        </p:txBody>
      </p:sp>
      <p:sp>
        <p:nvSpPr>
          <p:cNvPr id="5" name="Text 3"/>
          <p:cNvSpPr/>
          <p:nvPr/>
        </p:nvSpPr>
        <p:spPr>
          <a:xfrm>
            <a:off x="548640" y="2697480"/>
            <a:ext cx="11064240" cy="457200"/>
          </a:xfrm>
          <a:prstGeom prst="rect">
            <a:avLst/>
          </a:prstGeom>
          <a:noFill/>
          <a:ln/>
        </p:spPr>
        <p:txBody>
          <a:bodyPr wrap="square" lIns="0" tIns="0" rIns="0" bIns="0" rtlCol="0" anchor="ctr"/>
          <a:lstStyle/>
          <a:p>
            <a:pPr indent="0" marL="0">
              <a:lnSpc>
                <a:spcPts val="2100"/>
              </a:lnSpc>
              <a:buNone/>
            </a:pPr>
            <a:r>
              <a:rPr lang="en-US" sz="1500" dirty="0">
                <a:solidFill>
                  <a:srgbClr val="555B6B"/>
                </a:solidFill>
                <a:latin typeface="Arial" pitchFamily="34" charset="0"/>
                <a:ea typeface="Arial" pitchFamily="34" charset="-122"/>
                <a:cs typeface="Arial" pitchFamily="34" charset="-120"/>
              </a:rPr>
              <a:t>Every content slide is labeled with the kind of claim it makes, so a slide lifted on its own still tells you how much weight it carries.</a:t>
            </a:r>
            <a:endParaRPr lang="en-US" sz="1500" dirty="0"/>
          </a:p>
        </p:txBody>
      </p:sp>
      <p:sp>
        <p:nvSpPr>
          <p:cNvPr id="6" name="Shape 4"/>
          <p:cNvSpPr/>
          <p:nvPr/>
        </p:nvSpPr>
        <p:spPr>
          <a:xfrm>
            <a:off x="548640" y="3337560"/>
            <a:ext cx="1691640" cy="384048"/>
          </a:xfrm>
          <a:prstGeom prst="roundRect">
            <a:avLst>
              <a:gd name="adj" fmla="val 50000"/>
            </a:avLst>
          </a:prstGeom>
          <a:solidFill>
            <a:srgbClr val="FFFFFF"/>
          </a:solidFill>
          <a:ln w="12700">
            <a:solidFill>
              <a:srgbClr val="1E2B8E"/>
            </a:solidFill>
            <a:prstDash val="solid"/>
          </a:ln>
        </p:spPr>
      </p:sp>
      <p:sp>
        <p:nvSpPr>
          <p:cNvPr id="7" name="Shape 5"/>
          <p:cNvSpPr/>
          <p:nvPr/>
        </p:nvSpPr>
        <p:spPr>
          <a:xfrm>
            <a:off x="713232" y="3474720"/>
            <a:ext cx="118872" cy="118872"/>
          </a:xfrm>
          <a:prstGeom prst="ellipse">
            <a:avLst/>
          </a:prstGeom>
          <a:solidFill>
            <a:srgbClr val="1E2B8E"/>
          </a:solidFill>
          <a:ln w="12700">
            <a:solidFill>
              <a:srgbClr val="1E2B8E"/>
            </a:solidFill>
            <a:prstDash val="solid"/>
          </a:ln>
        </p:spPr>
      </p:sp>
      <p:sp>
        <p:nvSpPr>
          <p:cNvPr id="8" name="Text 6"/>
          <p:cNvSpPr/>
          <p:nvPr/>
        </p:nvSpPr>
        <p:spPr>
          <a:xfrm>
            <a:off x="896112" y="3337560"/>
            <a:ext cx="1325880" cy="384048"/>
          </a:xfrm>
          <a:prstGeom prst="rect">
            <a:avLst/>
          </a:prstGeom>
          <a:noFill/>
          <a:ln/>
        </p:spPr>
        <p:txBody>
          <a:bodyPr wrap="square" lIns="0" tIns="0" rIns="0" bIns="0" rtlCol="0" anchor="ctr"/>
          <a:lstStyle/>
          <a:p>
            <a:pPr indent="0" marL="0">
              <a:buNone/>
            </a:pPr>
            <a:r>
              <a:rPr lang="en-US" sz="1000" b="1" spc="100" kern="0" dirty="0">
                <a:solidFill>
                  <a:srgbClr val="1E2B8E"/>
                </a:solidFill>
                <a:latin typeface="Arial" pitchFamily="34" charset="0"/>
                <a:ea typeface="Arial" pitchFamily="34" charset="-122"/>
                <a:cs typeface="Arial" pitchFamily="34" charset="-120"/>
              </a:rPr>
              <a:t>EVIDENCE</a:t>
            </a:r>
            <a:endParaRPr lang="en-US" sz="1000" dirty="0"/>
          </a:p>
        </p:txBody>
      </p:sp>
      <p:sp>
        <p:nvSpPr>
          <p:cNvPr id="9" name="Text 7"/>
          <p:cNvSpPr/>
          <p:nvPr/>
        </p:nvSpPr>
        <p:spPr>
          <a:xfrm>
            <a:off x="2468880" y="3337560"/>
            <a:ext cx="8961120" cy="384048"/>
          </a:xfrm>
          <a:prstGeom prst="rect">
            <a:avLst/>
          </a:prstGeom>
          <a:noFill/>
          <a:ln/>
        </p:spPr>
        <p:txBody>
          <a:bodyPr wrap="square" lIns="0" tIns="0" rIns="0" bIns="0" rtlCol="0" anchor="ctr"/>
          <a:lstStyle/>
          <a:p>
            <a:pPr indent="0" marL="0">
              <a:buNone/>
            </a:pPr>
            <a:r>
              <a:rPr lang="en-US" sz="1500" dirty="0">
                <a:solidFill>
                  <a:srgbClr val="1A1A1A"/>
                </a:solidFill>
                <a:latin typeface="Arial" pitchFamily="34" charset="0"/>
                <a:ea typeface="Arial" pitchFamily="34" charset="-122"/>
                <a:cs typeface="Arial" pitchFamily="34" charset="-120"/>
              </a:rPr>
              <a:t>Cited evidence</a:t>
            </a:r>
            <a:endParaRPr lang="en-US" sz="1500" dirty="0"/>
          </a:p>
        </p:txBody>
      </p:sp>
      <p:sp>
        <p:nvSpPr>
          <p:cNvPr id="10" name="Shape 8"/>
          <p:cNvSpPr/>
          <p:nvPr/>
        </p:nvSpPr>
        <p:spPr>
          <a:xfrm>
            <a:off x="548640" y="3904488"/>
            <a:ext cx="1691640" cy="384048"/>
          </a:xfrm>
          <a:prstGeom prst="roundRect">
            <a:avLst>
              <a:gd name="adj" fmla="val 50000"/>
            </a:avLst>
          </a:prstGeom>
          <a:solidFill>
            <a:srgbClr val="FFFFFF"/>
          </a:solidFill>
          <a:ln w="12700">
            <a:solidFill>
              <a:srgbClr val="00AEEF"/>
            </a:solidFill>
            <a:prstDash val="solid"/>
          </a:ln>
        </p:spPr>
      </p:sp>
      <p:sp>
        <p:nvSpPr>
          <p:cNvPr id="11" name="Shape 9"/>
          <p:cNvSpPr/>
          <p:nvPr/>
        </p:nvSpPr>
        <p:spPr>
          <a:xfrm>
            <a:off x="713232" y="4041648"/>
            <a:ext cx="118872" cy="118872"/>
          </a:xfrm>
          <a:prstGeom prst="ellipse">
            <a:avLst/>
          </a:prstGeom>
          <a:solidFill>
            <a:srgbClr val="00AEEF"/>
          </a:solidFill>
          <a:ln w="12700">
            <a:solidFill>
              <a:srgbClr val="00AEEF"/>
            </a:solidFill>
            <a:prstDash val="solid"/>
          </a:ln>
        </p:spPr>
      </p:sp>
      <p:sp>
        <p:nvSpPr>
          <p:cNvPr id="12" name="Text 10"/>
          <p:cNvSpPr/>
          <p:nvPr/>
        </p:nvSpPr>
        <p:spPr>
          <a:xfrm>
            <a:off x="896112" y="3904488"/>
            <a:ext cx="1325880" cy="384048"/>
          </a:xfrm>
          <a:prstGeom prst="rect">
            <a:avLst/>
          </a:prstGeom>
          <a:noFill/>
          <a:ln/>
        </p:spPr>
        <p:txBody>
          <a:bodyPr wrap="square" lIns="0" tIns="0" rIns="0" bIns="0" rtlCol="0" anchor="ctr"/>
          <a:lstStyle/>
          <a:p>
            <a:pPr indent="0" marL="0">
              <a:buNone/>
            </a:pPr>
            <a:r>
              <a:rPr lang="en-US" sz="1000" b="1" spc="100" kern="0" dirty="0">
                <a:solidFill>
                  <a:srgbClr val="00AEEF"/>
                </a:solidFill>
                <a:latin typeface="Arial" pitchFamily="34" charset="0"/>
                <a:ea typeface="Arial" pitchFamily="34" charset="-122"/>
                <a:cs typeface="Arial" pitchFamily="34" charset="-120"/>
              </a:rPr>
              <a:t>FRAMEWORK</a:t>
            </a:r>
            <a:endParaRPr lang="en-US" sz="1000" dirty="0"/>
          </a:p>
        </p:txBody>
      </p:sp>
      <p:sp>
        <p:nvSpPr>
          <p:cNvPr id="13" name="Text 11"/>
          <p:cNvSpPr/>
          <p:nvPr/>
        </p:nvSpPr>
        <p:spPr>
          <a:xfrm>
            <a:off x="2468880" y="3904488"/>
            <a:ext cx="8961120" cy="384048"/>
          </a:xfrm>
          <a:prstGeom prst="rect">
            <a:avLst/>
          </a:prstGeom>
          <a:noFill/>
          <a:ln/>
        </p:spPr>
        <p:txBody>
          <a:bodyPr wrap="square" lIns="0" tIns="0" rIns="0" bIns="0" rtlCol="0" anchor="ctr"/>
          <a:lstStyle/>
          <a:p>
            <a:pPr indent="0" marL="0">
              <a:buNone/>
            </a:pPr>
            <a:r>
              <a:rPr lang="en-US" sz="1500" dirty="0">
                <a:solidFill>
                  <a:srgbClr val="1A1A1A"/>
                </a:solidFill>
                <a:latin typeface="Arial" pitchFamily="34" charset="0"/>
                <a:ea typeface="Arial" pitchFamily="34" charset="-122"/>
                <a:cs typeface="Arial" pitchFamily="34" charset="-120"/>
              </a:rPr>
              <a:t>Our organizing framework</a:t>
            </a:r>
            <a:endParaRPr lang="en-US" sz="1500" dirty="0"/>
          </a:p>
        </p:txBody>
      </p:sp>
      <p:sp>
        <p:nvSpPr>
          <p:cNvPr id="14" name="Shape 12"/>
          <p:cNvSpPr/>
          <p:nvPr/>
        </p:nvSpPr>
        <p:spPr>
          <a:xfrm>
            <a:off x="548640" y="4471416"/>
            <a:ext cx="1691640" cy="384048"/>
          </a:xfrm>
          <a:prstGeom prst="roundRect">
            <a:avLst>
              <a:gd name="adj" fmla="val 50000"/>
            </a:avLst>
          </a:prstGeom>
          <a:solidFill>
            <a:srgbClr val="FFFFFF"/>
          </a:solidFill>
          <a:ln w="12700">
            <a:solidFill>
              <a:srgbClr val="B26A00"/>
            </a:solidFill>
            <a:prstDash val="solid"/>
          </a:ln>
        </p:spPr>
      </p:sp>
      <p:sp>
        <p:nvSpPr>
          <p:cNvPr id="15" name="Shape 13"/>
          <p:cNvSpPr/>
          <p:nvPr/>
        </p:nvSpPr>
        <p:spPr>
          <a:xfrm>
            <a:off x="713232" y="4608576"/>
            <a:ext cx="118872" cy="118872"/>
          </a:xfrm>
          <a:prstGeom prst="ellipse">
            <a:avLst/>
          </a:prstGeom>
          <a:solidFill>
            <a:srgbClr val="B26A00"/>
          </a:solidFill>
          <a:ln w="12700">
            <a:solidFill>
              <a:srgbClr val="B26A00"/>
            </a:solidFill>
            <a:prstDash val="solid"/>
          </a:ln>
        </p:spPr>
      </p:sp>
      <p:sp>
        <p:nvSpPr>
          <p:cNvPr id="16" name="Text 14"/>
          <p:cNvSpPr/>
          <p:nvPr/>
        </p:nvSpPr>
        <p:spPr>
          <a:xfrm>
            <a:off x="896112" y="4471416"/>
            <a:ext cx="1325880" cy="384048"/>
          </a:xfrm>
          <a:prstGeom prst="rect">
            <a:avLst/>
          </a:prstGeom>
          <a:noFill/>
          <a:ln/>
        </p:spPr>
        <p:txBody>
          <a:bodyPr wrap="square" lIns="0" tIns="0" rIns="0" bIns="0" rtlCol="0" anchor="ctr"/>
          <a:lstStyle/>
          <a:p>
            <a:pPr indent="0" marL="0">
              <a:buNone/>
            </a:pPr>
            <a:r>
              <a:rPr lang="en-US" sz="1000" b="1" spc="100" kern="0" dirty="0">
                <a:solidFill>
                  <a:srgbClr val="B26A00"/>
                </a:solidFill>
                <a:latin typeface="Arial" pitchFamily="34" charset="0"/>
                <a:ea typeface="Arial" pitchFamily="34" charset="-122"/>
                <a:cs typeface="Arial" pitchFamily="34" charset="-120"/>
              </a:rPr>
              <a:t>ANALYSIS</a:t>
            </a:r>
            <a:endParaRPr lang="en-US" sz="1000" dirty="0"/>
          </a:p>
        </p:txBody>
      </p:sp>
      <p:sp>
        <p:nvSpPr>
          <p:cNvPr id="17" name="Text 15"/>
          <p:cNvSpPr/>
          <p:nvPr/>
        </p:nvSpPr>
        <p:spPr>
          <a:xfrm>
            <a:off x="2468880" y="4471416"/>
            <a:ext cx="8961120" cy="384048"/>
          </a:xfrm>
          <a:prstGeom prst="rect">
            <a:avLst/>
          </a:prstGeom>
          <a:noFill/>
          <a:ln/>
        </p:spPr>
        <p:txBody>
          <a:bodyPr wrap="square" lIns="0" tIns="0" rIns="0" bIns="0" rtlCol="0" anchor="ctr"/>
          <a:lstStyle/>
          <a:p>
            <a:pPr indent="0" marL="0">
              <a:buNone/>
            </a:pPr>
            <a:r>
              <a:rPr lang="en-US" sz="1500" dirty="0">
                <a:solidFill>
                  <a:srgbClr val="1A1A1A"/>
                </a:solidFill>
                <a:latin typeface="Arial" pitchFamily="34" charset="0"/>
                <a:ea typeface="Arial" pitchFamily="34" charset="-122"/>
                <a:cs typeface="Arial" pitchFamily="34" charset="-120"/>
              </a:rPr>
              <a:t>Our analysis of cited material</a:t>
            </a:r>
            <a:endParaRPr lang="en-US" sz="1500" dirty="0"/>
          </a:p>
        </p:txBody>
      </p:sp>
      <p:sp>
        <p:nvSpPr>
          <p:cNvPr id="18" name="Shape 16"/>
          <p:cNvSpPr/>
          <p:nvPr/>
        </p:nvSpPr>
        <p:spPr>
          <a:xfrm>
            <a:off x="548640" y="5038344"/>
            <a:ext cx="1691640" cy="384048"/>
          </a:xfrm>
          <a:prstGeom prst="roundRect">
            <a:avLst>
              <a:gd name="adj" fmla="val 50000"/>
            </a:avLst>
          </a:prstGeom>
          <a:solidFill>
            <a:srgbClr val="FFFFFF"/>
          </a:solidFill>
          <a:ln w="12700">
            <a:solidFill>
              <a:srgbClr val="6DC02E"/>
            </a:solidFill>
            <a:prstDash val="solid"/>
          </a:ln>
        </p:spPr>
      </p:sp>
      <p:sp>
        <p:nvSpPr>
          <p:cNvPr id="19" name="Shape 17"/>
          <p:cNvSpPr/>
          <p:nvPr/>
        </p:nvSpPr>
        <p:spPr>
          <a:xfrm>
            <a:off x="713232" y="5175504"/>
            <a:ext cx="118872" cy="118872"/>
          </a:xfrm>
          <a:prstGeom prst="ellipse">
            <a:avLst/>
          </a:prstGeom>
          <a:solidFill>
            <a:srgbClr val="6DC02E"/>
          </a:solidFill>
          <a:ln w="12700">
            <a:solidFill>
              <a:srgbClr val="6DC02E"/>
            </a:solidFill>
            <a:prstDash val="solid"/>
          </a:ln>
        </p:spPr>
      </p:sp>
      <p:sp>
        <p:nvSpPr>
          <p:cNvPr id="20" name="Text 18"/>
          <p:cNvSpPr/>
          <p:nvPr/>
        </p:nvSpPr>
        <p:spPr>
          <a:xfrm>
            <a:off x="896112" y="5038344"/>
            <a:ext cx="1325880" cy="384048"/>
          </a:xfrm>
          <a:prstGeom prst="rect">
            <a:avLst/>
          </a:prstGeom>
          <a:noFill/>
          <a:ln/>
        </p:spPr>
        <p:txBody>
          <a:bodyPr wrap="square" lIns="0" tIns="0" rIns="0" bIns="0" rtlCol="0" anchor="ctr"/>
          <a:lstStyle/>
          <a:p>
            <a:pPr indent="0" marL="0">
              <a:buNone/>
            </a:pPr>
            <a:r>
              <a:rPr lang="en-US" sz="1000" b="1" spc="100" kern="0" dirty="0">
                <a:solidFill>
                  <a:srgbClr val="6DC02E"/>
                </a:solidFill>
                <a:latin typeface="Arial" pitchFamily="34" charset="0"/>
                <a:ea typeface="Arial" pitchFamily="34" charset="-122"/>
                <a:cs typeface="Arial" pitchFamily="34" charset="-120"/>
              </a:rPr>
              <a:t>VIEW</a:t>
            </a:r>
            <a:endParaRPr lang="en-US" sz="1000" dirty="0"/>
          </a:p>
        </p:txBody>
      </p:sp>
      <p:sp>
        <p:nvSpPr>
          <p:cNvPr id="21" name="Text 19"/>
          <p:cNvSpPr/>
          <p:nvPr/>
        </p:nvSpPr>
        <p:spPr>
          <a:xfrm>
            <a:off x="2468880" y="5038344"/>
            <a:ext cx="8961120" cy="384048"/>
          </a:xfrm>
          <a:prstGeom prst="rect">
            <a:avLst/>
          </a:prstGeom>
          <a:noFill/>
          <a:ln/>
        </p:spPr>
        <p:txBody>
          <a:bodyPr wrap="square" lIns="0" tIns="0" rIns="0" bIns="0" rtlCol="0" anchor="ctr"/>
          <a:lstStyle/>
          <a:p>
            <a:pPr indent="0" marL="0">
              <a:buNone/>
            </a:pPr>
            <a:r>
              <a:rPr lang="en-US" sz="1500" dirty="0">
                <a:solidFill>
                  <a:srgbClr val="1A1A1A"/>
                </a:solidFill>
                <a:latin typeface="Arial" pitchFamily="34" charset="0"/>
                <a:ea typeface="Arial" pitchFamily="34" charset="-122"/>
                <a:cs typeface="Arial" pitchFamily="34" charset="-120"/>
              </a:rPr>
              <a:t>Our considered view</a:t>
            </a:r>
            <a:endParaRPr lang="en-US" sz="1500" dirty="0"/>
          </a:p>
        </p:txBody>
      </p:sp>
      <p:sp>
        <p:nvSpPr>
          <p:cNvPr id="22" name="Shape 20"/>
          <p:cNvSpPr/>
          <p:nvPr/>
        </p:nvSpPr>
        <p:spPr>
          <a:xfrm>
            <a:off x="548640" y="5605272"/>
            <a:ext cx="1691640" cy="384048"/>
          </a:xfrm>
          <a:prstGeom prst="roundRect">
            <a:avLst>
              <a:gd name="adj" fmla="val 50000"/>
            </a:avLst>
          </a:prstGeom>
          <a:solidFill>
            <a:srgbClr val="FFFFFF"/>
          </a:solidFill>
          <a:ln w="12700">
            <a:solidFill>
              <a:srgbClr val="7B3FA0"/>
            </a:solidFill>
            <a:prstDash val="solid"/>
          </a:ln>
        </p:spPr>
      </p:sp>
      <p:sp>
        <p:nvSpPr>
          <p:cNvPr id="23" name="Shape 21"/>
          <p:cNvSpPr/>
          <p:nvPr/>
        </p:nvSpPr>
        <p:spPr>
          <a:xfrm>
            <a:off x="713232" y="5742432"/>
            <a:ext cx="118872" cy="118872"/>
          </a:xfrm>
          <a:prstGeom prst="ellipse">
            <a:avLst/>
          </a:prstGeom>
          <a:solidFill>
            <a:srgbClr val="7B3FA0"/>
          </a:solidFill>
          <a:ln w="12700">
            <a:solidFill>
              <a:srgbClr val="7B3FA0"/>
            </a:solidFill>
            <a:prstDash val="solid"/>
          </a:ln>
        </p:spPr>
      </p:sp>
      <p:sp>
        <p:nvSpPr>
          <p:cNvPr id="24" name="Text 22"/>
          <p:cNvSpPr/>
          <p:nvPr/>
        </p:nvSpPr>
        <p:spPr>
          <a:xfrm>
            <a:off x="896112" y="5605272"/>
            <a:ext cx="1325880" cy="384048"/>
          </a:xfrm>
          <a:prstGeom prst="rect">
            <a:avLst/>
          </a:prstGeom>
          <a:noFill/>
          <a:ln/>
        </p:spPr>
        <p:txBody>
          <a:bodyPr wrap="square" lIns="0" tIns="0" rIns="0" bIns="0" rtlCol="0" anchor="ctr"/>
          <a:lstStyle/>
          <a:p>
            <a:pPr indent="0" marL="0">
              <a:buNone/>
            </a:pPr>
            <a:r>
              <a:rPr lang="en-US" sz="1000" b="1" spc="100" kern="0" dirty="0">
                <a:solidFill>
                  <a:srgbClr val="7B3FA0"/>
                </a:solidFill>
                <a:latin typeface="Arial" pitchFamily="34" charset="0"/>
                <a:ea typeface="Arial" pitchFamily="34" charset="-122"/>
                <a:cs typeface="Arial" pitchFamily="34" charset="-120"/>
              </a:rPr>
              <a:t>OUTLOOK</a:t>
            </a:r>
            <a:endParaRPr lang="en-US" sz="1000" dirty="0"/>
          </a:p>
        </p:txBody>
      </p:sp>
      <p:sp>
        <p:nvSpPr>
          <p:cNvPr id="25" name="Text 23"/>
          <p:cNvSpPr/>
          <p:nvPr/>
        </p:nvSpPr>
        <p:spPr>
          <a:xfrm>
            <a:off x="2468880" y="5605272"/>
            <a:ext cx="8961120" cy="384048"/>
          </a:xfrm>
          <a:prstGeom prst="rect">
            <a:avLst/>
          </a:prstGeom>
          <a:noFill/>
          <a:ln/>
        </p:spPr>
        <p:txBody>
          <a:bodyPr wrap="square" lIns="0" tIns="0" rIns="0" bIns="0" rtlCol="0" anchor="ctr"/>
          <a:lstStyle/>
          <a:p>
            <a:pPr indent="0" marL="0">
              <a:buNone/>
            </a:pPr>
            <a:r>
              <a:rPr lang="en-US" sz="1500" dirty="0">
                <a:solidFill>
                  <a:srgbClr val="1A1A1A"/>
                </a:solidFill>
                <a:latin typeface="Arial" pitchFamily="34" charset="0"/>
                <a:ea typeface="Arial" pitchFamily="34" charset="-122"/>
                <a:cs typeface="Arial" pitchFamily="34" charset="-120"/>
              </a:rPr>
              <a:t>Our forecast, not a finding</a:t>
            </a:r>
            <a:endParaRPr lang="en-US" sz="1500" dirty="0"/>
          </a:p>
        </p:txBody>
      </p:sp>
      <p:sp>
        <p:nvSpPr>
          <p:cNvPr id="26" name="Shape 24"/>
          <p:cNvSpPr/>
          <p:nvPr/>
        </p:nvSpPr>
        <p:spPr>
          <a:xfrm>
            <a:off x="9921240" y="274320"/>
            <a:ext cx="1737360" cy="310896"/>
          </a:xfrm>
          <a:prstGeom prst="roundRect">
            <a:avLst>
              <a:gd name="adj" fmla="val 50000"/>
            </a:avLst>
          </a:prstGeom>
          <a:solidFill>
            <a:srgbClr val="FFFFFF"/>
          </a:solidFill>
          <a:ln w="12700">
            <a:solidFill>
              <a:srgbClr val="00AEEF"/>
            </a:solidFill>
            <a:prstDash val="solid"/>
          </a:ln>
        </p:spPr>
      </p:sp>
      <p:sp>
        <p:nvSpPr>
          <p:cNvPr id="27" name="Shape 25"/>
          <p:cNvSpPr/>
          <p:nvPr/>
        </p:nvSpPr>
        <p:spPr>
          <a:xfrm>
            <a:off x="10076688" y="384048"/>
            <a:ext cx="109728" cy="109728"/>
          </a:xfrm>
          <a:prstGeom prst="ellipse">
            <a:avLst/>
          </a:prstGeom>
          <a:solidFill>
            <a:srgbClr val="00AEEF"/>
          </a:solidFill>
          <a:ln w="12700">
            <a:solidFill>
              <a:srgbClr val="00AEEF"/>
            </a:solidFill>
            <a:prstDash val="solid"/>
          </a:ln>
        </p:spPr>
      </p:sp>
      <p:sp>
        <p:nvSpPr>
          <p:cNvPr id="28" name="Text 26"/>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00AEEF"/>
                </a:solidFill>
                <a:latin typeface="Arial" pitchFamily="34" charset="0"/>
                <a:ea typeface="Arial" pitchFamily="34" charset="-122"/>
                <a:cs typeface="Arial" pitchFamily="34" charset="-120"/>
              </a:rPr>
              <a:t>FRAMEWORK</a:t>
            </a:r>
            <a:endParaRPr lang="en-US" sz="1000" dirty="0"/>
          </a:p>
        </p:txBody>
      </p:sp>
      <p:pic>
        <p:nvPicPr>
          <p:cNvPr id="29"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30" name="Text 27"/>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31" name="Text 28"/>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00AEEF"/>
                </a:solidFill>
                <a:latin typeface="Arial" pitchFamily="34" charset="0"/>
                <a:ea typeface="Arial" pitchFamily="34" charset="-122"/>
                <a:cs typeface="Arial" pitchFamily="34" charset="-120"/>
              </a:rPr>
              <a:t>SOURCES AND METHOD</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How this deck was built, and how to check it</a:t>
            </a:r>
            <a:endParaRPr lang="en-US" sz="2700" dirty="0"/>
          </a:p>
        </p:txBody>
      </p:sp>
      <p:sp>
        <p:nvSpPr>
          <p:cNvPr id="4" name="Text 2"/>
          <p:cNvSpPr/>
          <p:nvPr/>
        </p:nvSpPr>
        <p:spPr>
          <a:xfrm>
            <a:off x="548640" y="1691640"/>
            <a:ext cx="11064240" cy="411480"/>
          </a:xfrm>
          <a:prstGeom prst="rect">
            <a:avLst/>
          </a:prstGeom>
          <a:noFill/>
          <a:ln/>
        </p:spPr>
        <p:txBody>
          <a:bodyPr wrap="square" lIns="0" tIns="0" rIns="0" bIns="0" rtlCol="0" anchor="ctr"/>
          <a:lstStyle/>
          <a:p>
            <a:pPr indent="0" marL="0">
              <a:lnSpc>
                <a:spcPts val="2200"/>
              </a:lnSpc>
              <a:buNone/>
            </a:pPr>
            <a:r>
              <a:rPr lang="en-US" sz="1600" dirty="0">
                <a:solidFill>
                  <a:srgbClr val="1A1A1A"/>
                </a:solidFill>
                <a:latin typeface="Arial" pitchFamily="34" charset="0"/>
                <a:ea typeface="Arial" pitchFamily="34" charset="-122"/>
                <a:cs typeface="Arial" pitchFamily="34" charset="-120"/>
              </a:rPr>
              <a:t>A deck arguing for verification should be verifiable. This is how it was made and what it rests on.</a:t>
            </a:r>
            <a:endParaRPr lang="en-US" sz="1600" dirty="0"/>
          </a:p>
        </p:txBody>
      </p:sp>
      <p:sp>
        <p:nvSpPr>
          <p:cNvPr id="5" name="Shape 3"/>
          <p:cNvSpPr/>
          <p:nvPr/>
        </p:nvSpPr>
        <p:spPr>
          <a:xfrm>
            <a:off x="548640" y="2267712"/>
            <a:ext cx="146304" cy="146304"/>
          </a:xfrm>
          <a:prstGeom prst="ellipse">
            <a:avLst/>
          </a:prstGeom>
          <a:solidFill>
            <a:srgbClr val="1E2B8E"/>
          </a:solidFill>
          <a:ln w="12700">
            <a:solidFill>
              <a:srgbClr val="1E2B8E"/>
            </a:solidFill>
            <a:prstDash val="solid"/>
          </a:ln>
        </p:spPr>
      </p:sp>
      <p:sp>
        <p:nvSpPr>
          <p:cNvPr id="6" name="Text 4"/>
          <p:cNvSpPr/>
          <p:nvPr/>
        </p:nvSpPr>
        <p:spPr>
          <a:xfrm>
            <a:off x="914400" y="2240280"/>
            <a:ext cx="10607040" cy="292608"/>
          </a:xfrm>
          <a:prstGeom prst="rect">
            <a:avLst/>
          </a:prstGeom>
          <a:noFill/>
          <a:ln/>
        </p:spPr>
        <p:txBody>
          <a:bodyPr wrap="square" lIns="0" tIns="0" rIns="0" bIns="0" rtlCol="0" anchor="ctr"/>
          <a:lstStyle/>
          <a:p>
            <a:pPr indent="0" marL="0">
              <a:buNone/>
            </a:pPr>
            <a:r>
              <a:rPr lang="en-US" sz="1500" b="1" dirty="0">
                <a:solidFill>
                  <a:srgbClr val="1E2B8E"/>
                </a:solidFill>
                <a:latin typeface="Arial" pitchFamily="34" charset="0"/>
                <a:ea typeface="Arial" pitchFamily="34" charset="-122"/>
                <a:cs typeface="Arial" pitchFamily="34" charset="-120"/>
              </a:rPr>
              <a:t>Claims are traced to primary sources.</a:t>
            </a:r>
            <a:endParaRPr lang="en-US" sz="1500" dirty="0"/>
          </a:p>
        </p:txBody>
      </p:sp>
      <p:sp>
        <p:nvSpPr>
          <p:cNvPr id="7" name="Text 5"/>
          <p:cNvSpPr/>
          <p:nvPr/>
        </p:nvSpPr>
        <p:spPr>
          <a:xfrm>
            <a:off x="914400" y="2542032"/>
            <a:ext cx="10607040" cy="384048"/>
          </a:xfrm>
          <a:prstGeom prst="rect">
            <a:avLst/>
          </a:prstGeom>
          <a:noFill/>
          <a:ln/>
        </p:spPr>
        <p:txBody>
          <a:bodyPr wrap="square" lIns="0" tIns="0" rIns="0" bIns="0" rtlCol="0" anchor="ctr"/>
          <a:lstStyle/>
          <a:p>
            <a:pPr indent="0" marL="0">
              <a:lnSpc>
                <a:spcPts val="1600"/>
              </a:lnSpc>
              <a:buNone/>
            </a:pPr>
            <a:r>
              <a:rPr lang="en-US" sz="1250" dirty="0">
                <a:solidFill>
                  <a:srgbClr val="555B6B"/>
                </a:solidFill>
                <a:latin typeface="Arial" pitchFamily="34" charset="0"/>
                <a:ea typeface="Arial" pitchFamily="34" charset="-122"/>
                <a:cs typeface="Arial" pitchFamily="34" charset="-120"/>
              </a:rPr>
              <a:t>Every evidence claim comes from the whitepaper's verified reference list. No new factual claims were introduced when the slides were made.</a:t>
            </a:r>
            <a:endParaRPr lang="en-US" sz="1250" dirty="0"/>
          </a:p>
        </p:txBody>
      </p:sp>
      <p:sp>
        <p:nvSpPr>
          <p:cNvPr id="8" name="Shape 6"/>
          <p:cNvSpPr/>
          <p:nvPr/>
        </p:nvSpPr>
        <p:spPr>
          <a:xfrm>
            <a:off x="548640" y="3017520"/>
            <a:ext cx="146304" cy="146304"/>
          </a:xfrm>
          <a:prstGeom prst="ellipse">
            <a:avLst/>
          </a:prstGeom>
          <a:solidFill>
            <a:srgbClr val="1E2B8E"/>
          </a:solidFill>
          <a:ln w="12700">
            <a:solidFill>
              <a:srgbClr val="1E2B8E"/>
            </a:solidFill>
            <a:prstDash val="solid"/>
          </a:ln>
        </p:spPr>
      </p:sp>
      <p:sp>
        <p:nvSpPr>
          <p:cNvPr id="9" name="Text 7"/>
          <p:cNvSpPr/>
          <p:nvPr/>
        </p:nvSpPr>
        <p:spPr>
          <a:xfrm>
            <a:off x="914400" y="2990088"/>
            <a:ext cx="10607040" cy="292608"/>
          </a:xfrm>
          <a:prstGeom prst="rect">
            <a:avLst/>
          </a:prstGeom>
          <a:noFill/>
          <a:ln/>
        </p:spPr>
        <p:txBody>
          <a:bodyPr wrap="square" lIns="0" tIns="0" rIns="0" bIns="0" rtlCol="0" anchor="ctr"/>
          <a:lstStyle/>
          <a:p>
            <a:pPr indent="0" marL="0">
              <a:buNone/>
            </a:pPr>
            <a:r>
              <a:rPr lang="en-US" sz="1500" b="1" dirty="0">
                <a:solidFill>
                  <a:srgbClr val="1E2B8E"/>
                </a:solidFill>
                <a:latin typeface="Arial" pitchFamily="34" charset="0"/>
                <a:ea typeface="Arial" pitchFamily="34" charset="-122"/>
                <a:cs typeface="Arial" pitchFamily="34" charset="-120"/>
              </a:rPr>
              <a:t>Paywalled standards are corroborated, not quoted from memory.</a:t>
            </a:r>
            <a:endParaRPr lang="en-US" sz="1500" dirty="0"/>
          </a:p>
        </p:txBody>
      </p:sp>
      <p:sp>
        <p:nvSpPr>
          <p:cNvPr id="10" name="Text 8"/>
          <p:cNvSpPr/>
          <p:nvPr/>
        </p:nvSpPr>
        <p:spPr>
          <a:xfrm>
            <a:off x="914400" y="3291840"/>
            <a:ext cx="10607040" cy="384048"/>
          </a:xfrm>
          <a:prstGeom prst="rect">
            <a:avLst/>
          </a:prstGeom>
          <a:noFill/>
          <a:ln/>
        </p:spPr>
        <p:txBody>
          <a:bodyPr wrap="square" lIns="0" tIns="0" rIns="0" bIns="0" rtlCol="0" anchor="ctr"/>
          <a:lstStyle/>
          <a:p>
            <a:pPr indent="0" marL="0">
              <a:lnSpc>
                <a:spcPts val="1600"/>
              </a:lnSpc>
              <a:buNone/>
            </a:pPr>
            <a:r>
              <a:rPr lang="en-US" sz="1250" dirty="0">
                <a:solidFill>
                  <a:srgbClr val="555B6B"/>
                </a:solidFill>
                <a:latin typeface="Arial" pitchFamily="34" charset="0"/>
                <a:ea typeface="Arial" pitchFamily="34" charset="-122"/>
                <a:cs typeface="Arial" pitchFamily="34" charset="-120"/>
              </a:rPr>
              <a:t>IEEE 1012, IEC 61508, ISO 26262 and DO-178C are behind paywalls; their graded-independence provisions are confirmed across independent assessment bodies.</a:t>
            </a:r>
            <a:endParaRPr lang="en-US" sz="1250" dirty="0"/>
          </a:p>
        </p:txBody>
      </p:sp>
      <p:sp>
        <p:nvSpPr>
          <p:cNvPr id="11" name="Shape 9"/>
          <p:cNvSpPr/>
          <p:nvPr/>
        </p:nvSpPr>
        <p:spPr>
          <a:xfrm>
            <a:off x="548640" y="3767328"/>
            <a:ext cx="146304" cy="146304"/>
          </a:xfrm>
          <a:prstGeom prst="ellipse">
            <a:avLst/>
          </a:prstGeom>
          <a:solidFill>
            <a:srgbClr val="1E2B8E"/>
          </a:solidFill>
          <a:ln w="12700">
            <a:solidFill>
              <a:srgbClr val="1E2B8E"/>
            </a:solidFill>
            <a:prstDash val="solid"/>
          </a:ln>
        </p:spPr>
      </p:sp>
      <p:sp>
        <p:nvSpPr>
          <p:cNvPr id="12" name="Text 10"/>
          <p:cNvSpPr/>
          <p:nvPr/>
        </p:nvSpPr>
        <p:spPr>
          <a:xfrm>
            <a:off x="914400" y="3739896"/>
            <a:ext cx="10607040" cy="292608"/>
          </a:xfrm>
          <a:prstGeom prst="rect">
            <a:avLst/>
          </a:prstGeom>
          <a:noFill/>
          <a:ln/>
        </p:spPr>
        <p:txBody>
          <a:bodyPr wrap="square" lIns="0" tIns="0" rIns="0" bIns="0" rtlCol="0" anchor="ctr"/>
          <a:lstStyle/>
          <a:p>
            <a:pPr indent="0" marL="0">
              <a:buNone/>
            </a:pPr>
            <a:r>
              <a:rPr lang="en-US" sz="1500" b="1" dirty="0">
                <a:solidFill>
                  <a:srgbClr val="1E2B8E"/>
                </a:solidFill>
                <a:latin typeface="Arial" pitchFamily="34" charset="0"/>
                <a:ea typeface="Arial" pitchFamily="34" charset="-122"/>
                <a:cs typeface="Arial" pitchFamily="34" charset="-120"/>
              </a:rPr>
              <a:t>Each slide states what kind of claim it is.</a:t>
            </a:r>
            <a:endParaRPr lang="en-US" sz="1500" dirty="0"/>
          </a:p>
        </p:txBody>
      </p:sp>
      <p:sp>
        <p:nvSpPr>
          <p:cNvPr id="13" name="Text 11"/>
          <p:cNvSpPr/>
          <p:nvPr/>
        </p:nvSpPr>
        <p:spPr>
          <a:xfrm>
            <a:off x="914400" y="4041648"/>
            <a:ext cx="10607040" cy="384048"/>
          </a:xfrm>
          <a:prstGeom prst="rect">
            <a:avLst/>
          </a:prstGeom>
          <a:noFill/>
          <a:ln/>
        </p:spPr>
        <p:txBody>
          <a:bodyPr wrap="square" lIns="0" tIns="0" rIns="0" bIns="0" rtlCol="0" anchor="ctr"/>
          <a:lstStyle/>
          <a:p>
            <a:pPr indent="0" marL="0">
              <a:lnSpc>
                <a:spcPts val="1600"/>
              </a:lnSpc>
              <a:buNone/>
            </a:pPr>
            <a:r>
              <a:rPr lang="en-US" sz="1250" dirty="0">
                <a:solidFill>
                  <a:srgbClr val="555B6B"/>
                </a:solidFill>
                <a:latin typeface="Arial" pitchFamily="34" charset="0"/>
                <a:ea typeface="Arial" pitchFamily="34" charset="-122"/>
                <a:cs typeface="Arial" pitchFamily="34" charset="-120"/>
              </a:rPr>
              <a:t>Evidence (cited), Framework (our structure), Analysis (our reasoning from cited work), View (our position), Outlook (our forecast). The forecast is never dressed as fact.</a:t>
            </a:r>
            <a:endParaRPr lang="en-US" sz="1250" dirty="0"/>
          </a:p>
        </p:txBody>
      </p:sp>
      <p:sp>
        <p:nvSpPr>
          <p:cNvPr id="14" name="Shape 12"/>
          <p:cNvSpPr/>
          <p:nvPr/>
        </p:nvSpPr>
        <p:spPr>
          <a:xfrm>
            <a:off x="548640" y="4517136"/>
            <a:ext cx="146304" cy="146304"/>
          </a:xfrm>
          <a:prstGeom prst="ellipse">
            <a:avLst/>
          </a:prstGeom>
          <a:solidFill>
            <a:srgbClr val="1E2B8E"/>
          </a:solidFill>
          <a:ln w="12700">
            <a:solidFill>
              <a:srgbClr val="1E2B8E"/>
            </a:solidFill>
            <a:prstDash val="solid"/>
          </a:ln>
        </p:spPr>
      </p:sp>
      <p:sp>
        <p:nvSpPr>
          <p:cNvPr id="15" name="Text 13"/>
          <p:cNvSpPr/>
          <p:nvPr/>
        </p:nvSpPr>
        <p:spPr>
          <a:xfrm>
            <a:off x="914400" y="4489704"/>
            <a:ext cx="10607040" cy="292608"/>
          </a:xfrm>
          <a:prstGeom prst="rect">
            <a:avLst/>
          </a:prstGeom>
          <a:noFill/>
          <a:ln/>
        </p:spPr>
        <p:txBody>
          <a:bodyPr wrap="square" lIns="0" tIns="0" rIns="0" bIns="0" rtlCol="0" anchor="ctr"/>
          <a:lstStyle/>
          <a:p>
            <a:pPr indent="0" marL="0">
              <a:buNone/>
            </a:pPr>
            <a:r>
              <a:rPr lang="en-US" sz="1500" b="1" dirty="0">
                <a:solidFill>
                  <a:srgbClr val="1E2B8E"/>
                </a:solidFill>
                <a:latin typeface="Arial" pitchFamily="34" charset="0"/>
                <a:ea typeface="Arial" pitchFamily="34" charset="-122"/>
                <a:cs typeface="Arial" pitchFamily="34" charset="-120"/>
              </a:rPr>
              <a:t>The figures are reproducible.</a:t>
            </a:r>
            <a:endParaRPr lang="en-US" sz="1500" dirty="0"/>
          </a:p>
        </p:txBody>
      </p:sp>
      <p:sp>
        <p:nvSpPr>
          <p:cNvPr id="16" name="Text 14"/>
          <p:cNvSpPr/>
          <p:nvPr/>
        </p:nvSpPr>
        <p:spPr>
          <a:xfrm>
            <a:off x="914400" y="4791456"/>
            <a:ext cx="10607040" cy="384048"/>
          </a:xfrm>
          <a:prstGeom prst="rect">
            <a:avLst/>
          </a:prstGeom>
          <a:noFill/>
          <a:ln/>
        </p:spPr>
        <p:txBody>
          <a:bodyPr wrap="square" lIns="0" tIns="0" rIns="0" bIns="0" rtlCol="0" anchor="ctr"/>
          <a:lstStyle/>
          <a:p>
            <a:pPr indent="0" marL="0">
              <a:lnSpc>
                <a:spcPts val="1600"/>
              </a:lnSpc>
              <a:buNone/>
            </a:pPr>
            <a:r>
              <a:rPr lang="en-US" sz="1250" dirty="0">
                <a:solidFill>
                  <a:srgbClr val="555B6B"/>
                </a:solidFill>
                <a:latin typeface="Arial" pitchFamily="34" charset="0"/>
                <a:ea typeface="Arial" pitchFamily="34" charset="-122"/>
                <a:cs typeface="Arial" pitchFamily="34" charset="-120"/>
              </a:rPr>
              <a:t>Every figure is generated from a committed script, so any number in them can be traced and any error corrected at the source rather than patched in the image.</a:t>
            </a:r>
            <a:endParaRPr lang="en-US" sz="1250" dirty="0"/>
          </a:p>
        </p:txBody>
      </p:sp>
      <p:sp>
        <p:nvSpPr>
          <p:cNvPr id="17" name="Shape 15"/>
          <p:cNvSpPr/>
          <p:nvPr/>
        </p:nvSpPr>
        <p:spPr>
          <a:xfrm>
            <a:off x="548640" y="5266944"/>
            <a:ext cx="146304" cy="146304"/>
          </a:xfrm>
          <a:prstGeom prst="ellipse">
            <a:avLst/>
          </a:prstGeom>
          <a:solidFill>
            <a:srgbClr val="1E2B8E"/>
          </a:solidFill>
          <a:ln w="12700">
            <a:solidFill>
              <a:srgbClr val="1E2B8E"/>
            </a:solidFill>
            <a:prstDash val="solid"/>
          </a:ln>
        </p:spPr>
      </p:sp>
      <p:sp>
        <p:nvSpPr>
          <p:cNvPr id="18" name="Text 16"/>
          <p:cNvSpPr/>
          <p:nvPr/>
        </p:nvSpPr>
        <p:spPr>
          <a:xfrm>
            <a:off x="914400" y="5239512"/>
            <a:ext cx="10607040" cy="292608"/>
          </a:xfrm>
          <a:prstGeom prst="rect">
            <a:avLst/>
          </a:prstGeom>
          <a:noFill/>
          <a:ln/>
        </p:spPr>
        <p:txBody>
          <a:bodyPr wrap="square" lIns="0" tIns="0" rIns="0" bIns="0" rtlCol="0" anchor="ctr"/>
          <a:lstStyle/>
          <a:p>
            <a:pPr indent="0" marL="0">
              <a:buNone/>
            </a:pPr>
            <a:r>
              <a:rPr lang="en-US" sz="1500" b="1" dirty="0">
                <a:solidFill>
                  <a:srgbClr val="1E2B8E"/>
                </a:solidFill>
                <a:latin typeface="Arial" pitchFamily="34" charset="0"/>
                <a:ea typeface="Arial" pitchFamily="34" charset="-122"/>
                <a:cs typeface="Arial" pitchFamily="34" charset="-120"/>
              </a:rPr>
              <a:t>This argues a principle, not a product.</a:t>
            </a:r>
            <a:endParaRPr lang="en-US" sz="1500" dirty="0"/>
          </a:p>
        </p:txBody>
      </p:sp>
      <p:sp>
        <p:nvSpPr>
          <p:cNvPr id="19" name="Text 17"/>
          <p:cNvSpPr/>
          <p:nvPr/>
        </p:nvSpPr>
        <p:spPr>
          <a:xfrm>
            <a:off x="914400" y="5541264"/>
            <a:ext cx="10607040" cy="384048"/>
          </a:xfrm>
          <a:prstGeom prst="rect">
            <a:avLst/>
          </a:prstGeom>
          <a:noFill/>
          <a:ln/>
        </p:spPr>
        <p:txBody>
          <a:bodyPr wrap="square" lIns="0" tIns="0" rIns="0" bIns="0" rtlCol="0" anchor="ctr"/>
          <a:lstStyle/>
          <a:p>
            <a:pPr indent="0" marL="0">
              <a:lnSpc>
                <a:spcPts val="1600"/>
              </a:lnSpc>
              <a:buNone/>
            </a:pPr>
            <a:r>
              <a:rPr lang="en-US" sz="1250" dirty="0">
                <a:solidFill>
                  <a:srgbClr val="555B6B"/>
                </a:solidFill>
                <a:latin typeface="Arial" pitchFamily="34" charset="0"/>
                <a:ea typeface="Arial" pitchFamily="34" charset="-122"/>
                <a:cs typeface="Arial" pitchFamily="34" charset="-120"/>
              </a:rPr>
              <a:t>The deck makes the case for independent, error-independent verification without prescribing what any particular verification layer should contain. Where a slide states our forecast, it is marked Outlook.</a:t>
            </a:r>
            <a:endParaRPr lang="en-US" sz="1250" dirty="0"/>
          </a:p>
        </p:txBody>
      </p:sp>
      <p:sp>
        <p:nvSpPr>
          <p:cNvPr id="20" name="Text 18"/>
          <p:cNvSpPr/>
          <p:nvPr/>
        </p:nvSpPr>
        <p:spPr>
          <a:xfrm>
            <a:off x="548640" y="6080760"/>
            <a:ext cx="11064240" cy="320040"/>
          </a:xfrm>
          <a:prstGeom prst="rect">
            <a:avLst/>
          </a:prstGeom>
          <a:noFill/>
          <a:ln/>
        </p:spPr>
        <p:txBody>
          <a:bodyPr wrap="square" lIns="0" tIns="0" rIns="0" bIns="0" rtlCol="0" anchor="ctr"/>
          <a:lstStyle/>
          <a:p>
            <a:pPr indent="0" marL="0">
              <a:buNone/>
            </a:pPr>
            <a:r>
              <a:rPr lang="en-US" sz="1150" dirty="0">
                <a:solidFill>
                  <a:srgbClr val="555B6B"/>
                </a:solidFill>
                <a:latin typeface="Arial" pitchFamily="34" charset="0"/>
                <a:ea typeface="Arial" pitchFamily="34" charset="-122"/>
                <a:cs typeface="Arial" pitchFamily="34" charset="-120"/>
              </a:rPr>
              <a:t>Full reference list: the whitepaper "You Cannot Grade Your Own Exam" at neoverity.com/reports.  ·  Version July 2026.  ·  © 2026 NeoVerity Group, CC BY 4.0.</a:t>
            </a:r>
            <a:endParaRPr lang="en-US" sz="1150" dirty="0"/>
          </a:p>
        </p:txBody>
      </p:sp>
      <p:sp>
        <p:nvSpPr>
          <p:cNvPr id="21" name="Shape 19"/>
          <p:cNvSpPr/>
          <p:nvPr/>
        </p:nvSpPr>
        <p:spPr>
          <a:xfrm>
            <a:off x="9921240" y="274320"/>
            <a:ext cx="1737360" cy="310896"/>
          </a:xfrm>
          <a:prstGeom prst="roundRect">
            <a:avLst>
              <a:gd name="adj" fmla="val 50000"/>
            </a:avLst>
          </a:prstGeom>
          <a:solidFill>
            <a:srgbClr val="FFFFFF"/>
          </a:solidFill>
          <a:ln w="12700">
            <a:solidFill>
              <a:srgbClr val="00AEEF"/>
            </a:solidFill>
            <a:prstDash val="solid"/>
          </a:ln>
        </p:spPr>
      </p:sp>
      <p:sp>
        <p:nvSpPr>
          <p:cNvPr id="22" name="Shape 20"/>
          <p:cNvSpPr/>
          <p:nvPr/>
        </p:nvSpPr>
        <p:spPr>
          <a:xfrm>
            <a:off x="10076688" y="384048"/>
            <a:ext cx="109728" cy="109728"/>
          </a:xfrm>
          <a:prstGeom prst="ellipse">
            <a:avLst/>
          </a:prstGeom>
          <a:solidFill>
            <a:srgbClr val="00AEEF"/>
          </a:solidFill>
          <a:ln w="12700">
            <a:solidFill>
              <a:srgbClr val="00AEEF"/>
            </a:solidFill>
            <a:prstDash val="solid"/>
          </a:ln>
        </p:spPr>
      </p:sp>
      <p:sp>
        <p:nvSpPr>
          <p:cNvPr id="23" name="Text 21"/>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00AEEF"/>
                </a:solidFill>
                <a:latin typeface="Arial" pitchFamily="34" charset="0"/>
                <a:ea typeface="Arial" pitchFamily="34" charset="-122"/>
                <a:cs typeface="Arial" pitchFamily="34" charset="-120"/>
              </a:rPr>
              <a:t>FRAMEWORK</a:t>
            </a:r>
            <a:endParaRPr lang="en-US" sz="1000" dirty="0"/>
          </a:p>
        </p:txBody>
      </p:sp>
      <p:pic>
        <p:nvPicPr>
          <p:cNvPr id="24"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25" name="Text 22"/>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26" name="Text 23"/>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20</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00AEEF"/>
                </a:solidFill>
                <a:latin typeface="Arial" pitchFamily="34" charset="0"/>
                <a:ea typeface="Arial" pitchFamily="34" charset="-122"/>
                <a:cs typeface="Arial" pitchFamily="34" charset="-120"/>
              </a:rPr>
              <a:t>CONTENTS</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The argument, in five moves</a:t>
            </a:r>
            <a:endParaRPr lang="en-US" sz="2700" dirty="0"/>
          </a:p>
        </p:txBody>
      </p:sp>
      <p:sp>
        <p:nvSpPr>
          <p:cNvPr id="4" name="Shape 2"/>
          <p:cNvSpPr/>
          <p:nvPr/>
        </p:nvSpPr>
        <p:spPr>
          <a:xfrm>
            <a:off x="548640" y="1783080"/>
            <a:ext cx="713232" cy="713232"/>
          </a:xfrm>
          <a:prstGeom prst="roundRect">
            <a:avLst>
              <a:gd name="adj" fmla="val 12821"/>
            </a:avLst>
          </a:prstGeom>
          <a:solidFill>
            <a:srgbClr val="1E2B8E"/>
          </a:solidFill>
          <a:ln w="12700">
            <a:solidFill>
              <a:srgbClr val="1E2B8E"/>
            </a:solidFill>
            <a:prstDash val="solid"/>
          </a:ln>
        </p:spPr>
      </p:sp>
      <p:sp>
        <p:nvSpPr>
          <p:cNvPr id="5" name="Text 3"/>
          <p:cNvSpPr/>
          <p:nvPr/>
        </p:nvSpPr>
        <p:spPr>
          <a:xfrm>
            <a:off x="548640" y="1783080"/>
            <a:ext cx="713232" cy="713232"/>
          </a:xfrm>
          <a:prstGeom prst="rect">
            <a:avLst/>
          </a:prstGeom>
          <a:noFill/>
          <a:ln/>
        </p:spPr>
        <p:txBody>
          <a:bodyPr wrap="square" lIns="0" tIns="0" rIns="0" bIns="0" rtlCol="0" anchor="ctr"/>
          <a:lstStyle/>
          <a:p>
            <a:pPr algn="ctr" indent="0" marL="0">
              <a:buNone/>
            </a:pPr>
            <a:r>
              <a:rPr lang="en-US" sz="2400" b="1" dirty="0">
                <a:solidFill>
                  <a:srgbClr val="FFFFFF"/>
                </a:solidFill>
                <a:latin typeface="Arial" pitchFamily="34" charset="0"/>
                <a:ea typeface="Arial" pitchFamily="34" charset="-122"/>
                <a:cs typeface="Arial" pitchFamily="34" charset="-120"/>
              </a:rPr>
              <a:t>I</a:t>
            </a:r>
            <a:endParaRPr lang="en-US" sz="2400" dirty="0"/>
          </a:p>
        </p:txBody>
      </p:sp>
      <p:sp>
        <p:nvSpPr>
          <p:cNvPr id="6" name="Text 4"/>
          <p:cNvSpPr/>
          <p:nvPr/>
        </p:nvSpPr>
        <p:spPr>
          <a:xfrm>
            <a:off x="1481328" y="1828800"/>
            <a:ext cx="10058400" cy="384048"/>
          </a:xfrm>
          <a:prstGeom prst="rect">
            <a:avLst/>
          </a:prstGeom>
          <a:noFill/>
          <a:ln/>
        </p:spPr>
        <p:txBody>
          <a:bodyPr wrap="square" lIns="0" tIns="0" rIns="0" bIns="0" rtlCol="0" anchor="ctr"/>
          <a:lstStyle/>
          <a:p>
            <a:pPr indent="0" marL="0">
              <a:buNone/>
            </a:pPr>
            <a:r>
              <a:rPr lang="en-US" sz="2000" b="1" dirty="0">
                <a:solidFill>
                  <a:srgbClr val="1E2B8E"/>
                </a:solidFill>
                <a:latin typeface="Arial" pitchFamily="34" charset="0"/>
                <a:ea typeface="Arial" pitchFamily="34" charset="-122"/>
                <a:cs typeface="Arial" pitchFamily="34" charset="-120"/>
              </a:rPr>
              <a:t>The claim</a:t>
            </a:r>
            <a:endParaRPr lang="en-US" sz="2000" dirty="0"/>
          </a:p>
        </p:txBody>
      </p:sp>
      <p:sp>
        <p:nvSpPr>
          <p:cNvPr id="7" name="Text 5"/>
          <p:cNvSpPr/>
          <p:nvPr/>
        </p:nvSpPr>
        <p:spPr>
          <a:xfrm>
            <a:off x="1481328" y="2203704"/>
            <a:ext cx="10058400" cy="320040"/>
          </a:xfrm>
          <a:prstGeom prst="rect">
            <a:avLst/>
          </a:prstGeom>
          <a:noFill/>
          <a:ln/>
        </p:spPr>
        <p:txBody>
          <a:bodyPr wrap="square" lIns="0" tIns="0" rIns="0" bIns="0" rtlCol="0" anchor="ctr"/>
          <a:lstStyle/>
          <a:p>
            <a:pPr indent="0" marL="0">
              <a:buNone/>
            </a:pPr>
            <a:r>
              <a:rPr lang="en-US" sz="1400" dirty="0">
                <a:solidFill>
                  <a:srgbClr val="555B6B"/>
                </a:solidFill>
                <a:latin typeface="Arial" pitchFamily="34" charset="0"/>
                <a:ea typeface="Arial" pitchFamily="34" charset="-122"/>
                <a:cs typeface="Arial" pitchFamily="34" charset="-120"/>
              </a:rPr>
              <a:t>A system cannot corroborate itself, and now it acts on the world</a:t>
            </a:r>
            <a:endParaRPr lang="en-US" sz="1400" dirty="0"/>
          </a:p>
        </p:txBody>
      </p:sp>
      <p:sp>
        <p:nvSpPr>
          <p:cNvPr id="8" name="Shape 6"/>
          <p:cNvSpPr/>
          <p:nvPr/>
        </p:nvSpPr>
        <p:spPr>
          <a:xfrm>
            <a:off x="548640" y="2679192"/>
            <a:ext cx="713232" cy="713232"/>
          </a:xfrm>
          <a:prstGeom prst="roundRect">
            <a:avLst>
              <a:gd name="adj" fmla="val 12821"/>
            </a:avLst>
          </a:prstGeom>
          <a:solidFill>
            <a:srgbClr val="00AEEF"/>
          </a:solidFill>
          <a:ln w="12700">
            <a:solidFill>
              <a:srgbClr val="00AEEF"/>
            </a:solidFill>
            <a:prstDash val="solid"/>
          </a:ln>
        </p:spPr>
      </p:sp>
      <p:sp>
        <p:nvSpPr>
          <p:cNvPr id="9" name="Text 7"/>
          <p:cNvSpPr/>
          <p:nvPr/>
        </p:nvSpPr>
        <p:spPr>
          <a:xfrm>
            <a:off x="548640" y="2679192"/>
            <a:ext cx="713232" cy="713232"/>
          </a:xfrm>
          <a:prstGeom prst="rect">
            <a:avLst/>
          </a:prstGeom>
          <a:noFill/>
          <a:ln/>
        </p:spPr>
        <p:txBody>
          <a:bodyPr wrap="square" lIns="0" tIns="0" rIns="0" bIns="0" rtlCol="0" anchor="ctr"/>
          <a:lstStyle/>
          <a:p>
            <a:pPr algn="ctr" indent="0" marL="0">
              <a:buNone/>
            </a:pPr>
            <a:r>
              <a:rPr lang="en-US" sz="2400" b="1" dirty="0">
                <a:solidFill>
                  <a:srgbClr val="FFFFFF"/>
                </a:solidFill>
                <a:latin typeface="Arial" pitchFamily="34" charset="0"/>
                <a:ea typeface="Arial" pitchFamily="34" charset="-122"/>
                <a:cs typeface="Arial" pitchFamily="34" charset="-120"/>
              </a:rPr>
              <a:t>II</a:t>
            </a:r>
            <a:endParaRPr lang="en-US" sz="2400" dirty="0"/>
          </a:p>
        </p:txBody>
      </p:sp>
      <p:sp>
        <p:nvSpPr>
          <p:cNvPr id="10" name="Text 8"/>
          <p:cNvSpPr/>
          <p:nvPr/>
        </p:nvSpPr>
        <p:spPr>
          <a:xfrm>
            <a:off x="1481328" y="2724912"/>
            <a:ext cx="10058400" cy="384048"/>
          </a:xfrm>
          <a:prstGeom prst="rect">
            <a:avLst/>
          </a:prstGeom>
          <a:noFill/>
          <a:ln/>
        </p:spPr>
        <p:txBody>
          <a:bodyPr wrap="square" lIns="0" tIns="0" rIns="0" bIns="0" rtlCol="0" anchor="ctr"/>
          <a:lstStyle/>
          <a:p>
            <a:pPr indent="0" marL="0">
              <a:buNone/>
            </a:pPr>
            <a:r>
              <a:rPr lang="en-US" sz="2000" b="1" dirty="0">
                <a:solidFill>
                  <a:srgbClr val="1E2B8E"/>
                </a:solidFill>
                <a:latin typeface="Arial" pitchFamily="34" charset="0"/>
                <a:ea typeface="Arial" pitchFamily="34" charset="-122"/>
                <a:cs typeface="Arial" pitchFamily="34" charset="-120"/>
              </a:rPr>
              <a:t>Why it happens</a:t>
            </a:r>
            <a:endParaRPr lang="en-US" sz="2000" dirty="0"/>
          </a:p>
        </p:txBody>
      </p:sp>
      <p:sp>
        <p:nvSpPr>
          <p:cNvPr id="11" name="Text 9"/>
          <p:cNvSpPr/>
          <p:nvPr/>
        </p:nvSpPr>
        <p:spPr>
          <a:xfrm>
            <a:off x="1481328" y="3099816"/>
            <a:ext cx="10058400" cy="320040"/>
          </a:xfrm>
          <a:prstGeom prst="rect">
            <a:avLst/>
          </a:prstGeom>
          <a:noFill/>
          <a:ln/>
        </p:spPr>
        <p:txBody>
          <a:bodyPr wrap="square" lIns="0" tIns="0" rIns="0" bIns="0" rtlCol="0" anchor="ctr"/>
          <a:lstStyle/>
          <a:p>
            <a:pPr indent="0" marL="0">
              <a:buNone/>
            </a:pPr>
            <a:r>
              <a:rPr lang="en-US" sz="1400" dirty="0">
                <a:solidFill>
                  <a:srgbClr val="555B6B"/>
                </a:solidFill>
                <a:latin typeface="Arial" pitchFamily="34" charset="0"/>
                <a:ea typeface="Arial" pitchFamily="34" charset="-122"/>
                <a:cs typeface="Arial" pitchFamily="34" charset="-120"/>
              </a:rPr>
              <a:t>The mathematics of correlated error, and how independence gets faked</a:t>
            </a:r>
            <a:endParaRPr lang="en-US" sz="1400" dirty="0"/>
          </a:p>
        </p:txBody>
      </p:sp>
      <p:sp>
        <p:nvSpPr>
          <p:cNvPr id="12" name="Shape 10"/>
          <p:cNvSpPr/>
          <p:nvPr/>
        </p:nvSpPr>
        <p:spPr>
          <a:xfrm>
            <a:off x="548640" y="3575304"/>
            <a:ext cx="713232" cy="713232"/>
          </a:xfrm>
          <a:prstGeom prst="roundRect">
            <a:avLst>
              <a:gd name="adj" fmla="val 12821"/>
            </a:avLst>
          </a:prstGeom>
          <a:solidFill>
            <a:srgbClr val="6DC02E"/>
          </a:solidFill>
          <a:ln w="12700">
            <a:solidFill>
              <a:srgbClr val="6DC02E"/>
            </a:solidFill>
            <a:prstDash val="solid"/>
          </a:ln>
        </p:spPr>
      </p:sp>
      <p:sp>
        <p:nvSpPr>
          <p:cNvPr id="13" name="Text 11"/>
          <p:cNvSpPr/>
          <p:nvPr/>
        </p:nvSpPr>
        <p:spPr>
          <a:xfrm>
            <a:off x="548640" y="3575304"/>
            <a:ext cx="713232" cy="713232"/>
          </a:xfrm>
          <a:prstGeom prst="rect">
            <a:avLst/>
          </a:prstGeom>
          <a:noFill/>
          <a:ln/>
        </p:spPr>
        <p:txBody>
          <a:bodyPr wrap="square" lIns="0" tIns="0" rIns="0" bIns="0" rtlCol="0" anchor="ctr"/>
          <a:lstStyle/>
          <a:p>
            <a:pPr algn="ctr" indent="0" marL="0">
              <a:buNone/>
            </a:pPr>
            <a:r>
              <a:rPr lang="en-US" sz="2400" b="1" dirty="0">
                <a:solidFill>
                  <a:srgbClr val="FFFFFF"/>
                </a:solidFill>
                <a:latin typeface="Arial" pitchFamily="34" charset="0"/>
                <a:ea typeface="Arial" pitchFamily="34" charset="-122"/>
                <a:cs typeface="Arial" pitchFamily="34" charset="-120"/>
              </a:rPr>
              <a:t>III</a:t>
            </a:r>
            <a:endParaRPr lang="en-US" sz="2400" dirty="0"/>
          </a:p>
        </p:txBody>
      </p:sp>
      <p:sp>
        <p:nvSpPr>
          <p:cNvPr id="14" name="Text 12"/>
          <p:cNvSpPr/>
          <p:nvPr/>
        </p:nvSpPr>
        <p:spPr>
          <a:xfrm>
            <a:off x="1481328" y="3621024"/>
            <a:ext cx="10058400" cy="384048"/>
          </a:xfrm>
          <a:prstGeom prst="rect">
            <a:avLst/>
          </a:prstGeom>
          <a:noFill/>
          <a:ln/>
        </p:spPr>
        <p:txBody>
          <a:bodyPr wrap="square" lIns="0" tIns="0" rIns="0" bIns="0" rtlCol="0" anchor="ctr"/>
          <a:lstStyle/>
          <a:p>
            <a:pPr indent="0" marL="0">
              <a:buNone/>
            </a:pPr>
            <a:r>
              <a:rPr lang="en-US" sz="2000" b="1" dirty="0">
                <a:solidFill>
                  <a:srgbClr val="1E2B8E"/>
                </a:solidFill>
                <a:latin typeface="Arial" pitchFamily="34" charset="0"/>
                <a:ea typeface="Arial" pitchFamily="34" charset="-122"/>
                <a:cs typeface="Arial" pitchFamily="34" charset="-120"/>
              </a:rPr>
              <a:t>What good looks like</a:t>
            </a:r>
            <a:endParaRPr lang="en-US" sz="2000" dirty="0"/>
          </a:p>
        </p:txBody>
      </p:sp>
      <p:sp>
        <p:nvSpPr>
          <p:cNvPr id="15" name="Text 13"/>
          <p:cNvSpPr/>
          <p:nvPr/>
        </p:nvSpPr>
        <p:spPr>
          <a:xfrm>
            <a:off x="1481328" y="3995928"/>
            <a:ext cx="10058400" cy="320040"/>
          </a:xfrm>
          <a:prstGeom prst="rect">
            <a:avLst/>
          </a:prstGeom>
          <a:noFill/>
          <a:ln/>
        </p:spPr>
        <p:txBody>
          <a:bodyPr wrap="square" lIns="0" tIns="0" rIns="0" bIns="0" rtlCol="0" anchor="ctr"/>
          <a:lstStyle/>
          <a:p>
            <a:pPr indent="0" marL="0">
              <a:buNone/>
            </a:pPr>
            <a:r>
              <a:rPr lang="en-US" sz="1400" dirty="0">
                <a:solidFill>
                  <a:srgbClr val="555B6B"/>
                </a:solidFill>
                <a:latin typeface="Arial" pitchFamily="34" charset="0"/>
                <a:ea typeface="Arial" pitchFamily="34" charset="-122"/>
                <a:cs typeface="Arial" pitchFamily="34" charset="-120"/>
              </a:rPr>
              <a:t>An independent verification layer, and the doctrine that already mandates it</a:t>
            </a:r>
            <a:endParaRPr lang="en-US" sz="1400" dirty="0"/>
          </a:p>
        </p:txBody>
      </p:sp>
      <p:sp>
        <p:nvSpPr>
          <p:cNvPr id="16" name="Shape 14"/>
          <p:cNvSpPr/>
          <p:nvPr/>
        </p:nvSpPr>
        <p:spPr>
          <a:xfrm>
            <a:off x="548640" y="4471416"/>
            <a:ext cx="713232" cy="713232"/>
          </a:xfrm>
          <a:prstGeom prst="roundRect">
            <a:avLst>
              <a:gd name="adj" fmla="val 12821"/>
            </a:avLst>
          </a:prstGeom>
          <a:solidFill>
            <a:srgbClr val="B26A00"/>
          </a:solidFill>
          <a:ln w="12700">
            <a:solidFill>
              <a:srgbClr val="B26A00"/>
            </a:solidFill>
            <a:prstDash val="solid"/>
          </a:ln>
        </p:spPr>
      </p:sp>
      <p:sp>
        <p:nvSpPr>
          <p:cNvPr id="17" name="Text 15"/>
          <p:cNvSpPr/>
          <p:nvPr/>
        </p:nvSpPr>
        <p:spPr>
          <a:xfrm>
            <a:off x="548640" y="4471416"/>
            <a:ext cx="713232" cy="713232"/>
          </a:xfrm>
          <a:prstGeom prst="rect">
            <a:avLst/>
          </a:prstGeom>
          <a:noFill/>
          <a:ln/>
        </p:spPr>
        <p:txBody>
          <a:bodyPr wrap="square" lIns="0" tIns="0" rIns="0" bIns="0" rtlCol="0" anchor="ctr"/>
          <a:lstStyle/>
          <a:p>
            <a:pPr algn="ctr" indent="0" marL="0">
              <a:buNone/>
            </a:pPr>
            <a:r>
              <a:rPr lang="en-US" sz="2400" b="1" dirty="0">
                <a:solidFill>
                  <a:srgbClr val="FFFFFF"/>
                </a:solidFill>
                <a:latin typeface="Arial" pitchFamily="34" charset="0"/>
                <a:ea typeface="Arial" pitchFamily="34" charset="-122"/>
                <a:cs typeface="Arial" pitchFamily="34" charset="-120"/>
              </a:rPr>
              <a:t>IV</a:t>
            </a:r>
            <a:endParaRPr lang="en-US" sz="2400" dirty="0"/>
          </a:p>
        </p:txBody>
      </p:sp>
      <p:sp>
        <p:nvSpPr>
          <p:cNvPr id="18" name="Text 16"/>
          <p:cNvSpPr/>
          <p:nvPr/>
        </p:nvSpPr>
        <p:spPr>
          <a:xfrm>
            <a:off x="1481328" y="4517136"/>
            <a:ext cx="10058400" cy="384048"/>
          </a:xfrm>
          <a:prstGeom prst="rect">
            <a:avLst/>
          </a:prstGeom>
          <a:noFill/>
          <a:ln/>
        </p:spPr>
        <p:txBody>
          <a:bodyPr wrap="square" lIns="0" tIns="0" rIns="0" bIns="0" rtlCol="0" anchor="ctr"/>
          <a:lstStyle/>
          <a:p>
            <a:pPr indent="0" marL="0">
              <a:buNone/>
            </a:pPr>
            <a:r>
              <a:rPr lang="en-US" sz="2000" b="1" dirty="0">
                <a:solidFill>
                  <a:srgbClr val="1E2B8E"/>
                </a:solidFill>
                <a:latin typeface="Arial" pitchFamily="34" charset="0"/>
                <a:ea typeface="Arial" pitchFamily="34" charset="-122"/>
                <a:cs typeface="Arial" pitchFamily="34" charset="-120"/>
              </a:rPr>
              <a:t>Applying it</a:t>
            </a:r>
            <a:endParaRPr lang="en-US" sz="2000" dirty="0"/>
          </a:p>
        </p:txBody>
      </p:sp>
      <p:sp>
        <p:nvSpPr>
          <p:cNvPr id="19" name="Text 17"/>
          <p:cNvSpPr/>
          <p:nvPr/>
        </p:nvSpPr>
        <p:spPr>
          <a:xfrm>
            <a:off x="1481328" y="4892040"/>
            <a:ext cx="10058400" cy="320040"/>
          </a:xfrm>
          <a:prstGeom prst="rect">
            <a:avLst/>
          </a:prstGeom>
          <a:noFill/>
          <a:ln/>
        </p:spPr>
        <p:txBody>
          <a:bodyPr wrap="square" lIns="0" tIns="0" rIns="0" bIns="0" rtlCol="0" anchor="ctr"/>
          <a:lstStyle/>
          <a:p>
            <a:pPr indent="0" marL="0">
              <a:buNone/>
            </a:pPr>
            <a:r>
              <a:rPr lang="en-US" sz="1400" dirty="0">
                <a:solidFill>
                  <a:srgbClr val="555B6B"/>
                </a:solidFill>
                <a:latin typeface="Arial" pitchFamily="34" charset="0"/>
                <a:ea typeface="Arial" pitchFamily="34" charset="-122"/>
                <a:cs typeface="Arial" pitchFamily="34" charset="-120"/>
              </a:rPr>
              <a:t>What to ask, where the function sits, and where to start</a:t>
            </a:r>
            <a:endParaRPr lang="en-US" sz="1400" dirty="0"/>
          </a:p>
        </p:txBody>
      </p:sp>
      <p:sp>
        <p:nvSpPr>
          <p:cNvPr id="20" name="Shape 18"/>
          <p:cNvSpPr/>
          <p:nvPr/>
        </p:nvSpPr>
        <p:spPr>
          <a:xfrm>
            <a:off x="548640" y="5367528"/>
            <a:ext cx="713232" cy="713232"/>
          </a:xfrm>
          <a:prstGeom prst="roundRect">
            <a:avLst>
              <a:gd name="adj" fmla="val 12821"/>
            </a:avLst>
          </a:prstGeom>
          <a:solidFill>
            <a:srgbClr val="7B3FA0"/>
          </a:solidFill>
          <a:ln w="12700">
            <a:solidFill>
              <a:srgbClr val="7B3FA0"/>
            </a:solidFill>
            <a:prstDash val="solid"/>
          </a:ln>
        </p:spPr>
      </p:sp>
      <p:sp>
        <p:nvSpPr>
          <p:cNvPr id="21" name="Text 19"/>
          <p:cNvSpPr/>
          <p:nvPr/>
        </p:nvSpPr>
        <p:spPr>
          <a:xfrm>
            <a:off x="548640" y="5367528"/>
            <a:ext cx="713232" cy="713232"/>
          </a:xfrm>
          <a:prstGeom prst="rect">
            <a:avLst/>
          </a:prstGeom>
          <a:noFill/>
          <a:ln/>
        </p:spPr>
        <p:txBody>
          <a:bodyPr wrap="square" lIns="0" tIns="0" rIns="0" bIns="0" rtlCol="0" anchor="ctr"/>
          <a:lstStyle/>
          <a:p>
            <a:pPr algn="ctr" indent="0" marL="0">
              <a:buNone/>
            </a:pPr>
            <a:r>
              <a:rPr lang="en-US" sz="2400" b="1" dirty="0">
                <a:solidFill>
                  <a:srgbClr val="FFFFFF"/>
                </a:solidFill>
                <a:latin typeface="Arial" pitchFamily="34" charset="0"/>
                <a:ea typeface="Arial" pitchFamily="34" charset="-122"/>
                <a:cs typeface="Arial" pitchFamily="34" charset="-120"/>
              </a:rPr>
              <a:t>V</a:t>
            </a:r>
            <a:endParaRPr lang="en-US" sz="2400" dirty="0"/>
          </a:p>
        </p:txBody>
      </p:sp>
      <p:sp>
        <p:nvSpPr>
          <p:cNvPr id="22" name="Text 20"/>
          <p:cNvSpPr/>
          <p:nvPr/>
        </p:nvSpPr>
        <p:spPr>
          <a:xfrm>
            <a:off x="1481328" y="5413248"/>
            <a:ext cx="10058400" cy="384048"/>
          </a:xfrm>
          <a:prstGeom prst="rect">
            <a:avLst/>
          </a:prstGeom>
          <a:noFill/>
          <a:ln/>
        </p:spPr>
        <p:txBody>
          <a:bodyPr wrap="square" lIns="0" tIns="0" rIns="0" bIns="0" rtlCol="0" anchor="ctr"/>
          <a:lstStyle/>
          <a:p>
            <a:pPr indent="0" marL="0">
              <a:buNone/>
            </a:pPr>
            <a:r>
              <a:rPr lang="en-US" sz="2000" b="1" dirty="0">
                <a:solidFill>
                  <a:srgbClr val="1E2B8E"/>
                </a:solidFill>
                <a:latin typeface="Arial" pitchFamily="34" charset="0"/>
                <a:ea typeface="Arial" pitchFamily="34" charset="-122"/>
                <a:cs typeface="Arial" pitchFamily="34" charset="-120"/>
              </a:rPr>
              <a:t>What comes next</a:t>
            </a:r>
            <a:endParaRPr lang="en-US" sz="2000" dirty="0"/>
          </a:p>
        </p:txBody>
      </p:sp>
      <p:sp>
        <p:nvSpPr>
          <p:cNvPr id="23" name="Text 21"/>
          <p:cNvSpPr/>
          <p:nvPr/>
        </p:nvSpPr>
        <p:spPr>
          <a:xfrm>
            <a:off x="1481328" y="5788152"/>
            <a:ext cx="10058400" cy="320040"/>
          </a:xfrm>
          <a:prstGeom prst="rect">
            <a:avLst/>
          </a:prstGeom>
          <a:noFill/>
          <a:ln/>
        </p:spPr>
        <p:txBody>
          <a:bodyPr wrap="square" lIns="0" tIns="0" rIns="0" bIns="0" rtlCol="0" anchor="ctr"/>
          <a:lstStyle/>
          <a:p>
            <a:pPr indent="0" marL="0">
              <a:buNone/>
            </a:pPr>
            <a:r>
              <a:rPr lang="en-US" sz="1400" dirty="0">
                <a:solidFill>
                  <a:srgbClr val="555B6B"/>
                </a:solidFill>
                <a:latin typeface="Arial" pitchFamily="34" charset="0"/>
                <a:ea typeface="Arial" pitchFamily="34" charset="-122"/>
                <a:cs typeface="Arial" pitchFamily="34" charset="-120"/>
              </a:rPr>
              <a:t>Where verification practice is heading, and how we could be wrong</a:t>
            </a:r>
            <a:endParaRPr lang="en-US" sz="1400" dirty="0"/>
          </a:p>
        </p:txBody>
      </p:sp>
      <p:sp>
        <p:nvSpPr>
          <p:cNvPr id="24" name="Shape 22"/>
          <p:cNvSpPr/>
          <p:nvPr/>
        </p:nvSpPr>
        <p:spPr>
          <a:xfrm>
            <a:off x="9921240" y="274320"/>
            <a:ext cx="1737360" cy="310896"/>
          </a:xfrm>
          <a:prstGeom prst="roundRect">
            <a:avLst>
              <a:gd name="adj" fmla="val 50000"/>
            </a:avLst>
          </a:prstGeom>
          <a:solidFill>
            <a:srgbClr val="FFFFFF"/>
          </a:solidFill>
          <a:ln w="12700">
            <a:solidFill>
              <a:srgbClr val="00AEEF"/>
            </a:solidFill>
            <a:prstDash val="solid"/>
          </a:ln>
        </p:spPr>
      </p:sp>
      <p:sp>
        <p:nvSpPr>
          <p:cNvPr id="25" name="Shape 23"/>
          <p:cNvSpPr/>
          <p:nvPr/>
        </p:nvSpPr>
        <p:spPr>
          <a:xfrm>
            <a:off x="10076688" y="384048"/>
            <a:ext cx="109728" cy="109728"/>
          </a:xfrm>
          <a:prstGeom prst="ellipse">
            <a:avLst/>
          </a:prstGeom>
          <a:solidFill>
            <a:srgbClr val="00AEEF"/>
          </a:solidFill>
          <a:ln w="12700">
            <a:solidFill>
              <a:srgbClr val="00AEEF"/>
            </a:solidFill>
            <a:prstDash val="solid"/>
          </a:ln>
        </p:spPr>
      </p:sp>
      <p:sp>
        <p:nvSpPr>
          <p:cNvPr id="26" name="Text 24"/>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00AEEF"/>
                </a:solidFill>
                <a:latin typeface="Arial" pitchFamily="34" charset="0"/>
                <a:ea typeface="Arial" pitchFamily="34" charset="-122"/>
                <a:cs typeface="Arial" pitchFamily="34" charset="-120"/>
              </a:rPr>
              <a:t>FRAMEWORK</a:t>
            </a:r>
            <a:endParaRPr lang="en-US" sz="1000" dirty="0"/>
          </a:p>
        </p:txBody>
      </p:sp>
      <p:pic>
        <p:nvPicPr>
          <p:cNvPr id="27"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28" name="Text 25"/>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29" name="Text 26"/>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00AEEF"/>
                </a:solidFill>
                <a:latin typeface="Arial" pitchFamily="34" charset="0"/>
                <a:ea typeface="Arial" pitchFamily="34" charset="-122"/>
                <a:cs typeface="Arial" pitchFamily="34" charset="-120"/>
              </a:rPr>
              <a:t>PART I · THE CLAIM</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A system cannot corroborate itself</a:t>
            </a:r>
            <a:endParaRPr lang="en-US" sz="2700" dirty="0"/>
          </a:p>
        </p:txBody>
      </p:sp>
      <p:sp>
        <p:nvSpPr>
          <p:cNvPr id="4" name="Text 2"/>
          <p:cNvSpPr/>
          <p:nvPr/>
        </p:nvSpPr>
        <p:spPr>
          <a:xfrm>
            <a:off x="548640" y="1691640"/>
            <a:ext cx="5669280" cy="1097280"/>
          </a:xfrm>
          <a:prstGeom prst="rect">
            <a:avLst/>
          </a:prstGeom>
          <a:noFill/>
          <a:ln/>
        </p:spPr>
        <p:txBody>
          <a:bodyPr wrap="square" lIns="0" tIns="0" rIns="0" bIns="0" rtlCol="0" anchor="ctr"/>
          <a:lstStyle/>
          <a:p>
            <a:pPr indent="0" marL="0">
              <a:lnSpc>
                <a:spcPts val="2600"/>
              </a:lnSpc>
              <a:buNone/>
            </a:pPr>
            <a:r>
              <a:rPr lang="en-US" sz="1700" dirty="0">
                <a:solidFill>
                  <a:srgbClr val="1A1A1A"/>
                </a:solidFill>
                <a:latin typeface="Arial" pitchFamily="34" charset="0"/>
                <a:ea typeface="Arial" pitchFamily="34" charset="-122"/>
                <a:cs typeface="Arial" pitchFamily="34" charset="-120"/>
              </a:rPr>
              <a:t>A single model reasons with one set of weights, so it has one set of blind spots. Asked to verify its own work, it mostly confirms itself.</a:t>
            </a:r>
            <a:endParaRPr lang="en-US" sz="1700" dirty="0"/>
          </a:p>
        </p:txBody>
      </p:sp>
      <p:sp>
        <p:nvSpPr>
          <p:cNvPr id="5" name="Text 3"/>
          <p:cNvSpPr/>
          <p:nvPr/>
        </p:nvSpPr>
        <p:spPr>
          <a:xfrm>
            <a:off x="548640" y="2926080"/>
            <a:ext cx="5669280" cy="731520"/>
          </a:xfrm>
          <a:prstGeom prst="rect">
            <a:avLst/>
          </a:prstGeom>
          <a:noFill/>
          <a:ln/>
        </p:spPr>
        <p:txBody>
          <a:bodyPr wrap="square" lIns="0" tIns="0" rIns="0" bIns="0" rtlCol="0" anchor="ctr"/>
          <a:lstStyle/>
          <a:p>
            <a:pPr indent="0" marL="0">
              <a:lnSpc>
                <a:spcPts val="2600"/>
              </a:lnSpc>
              <a:buNone/>
            </a:pPr>
            <a:r>
              <a:rPr lang="en-US" sz="1900" b="1" dirty="0">
                <a:solidFill>
                  <a:srgbClr val="1E2B8E"/>
                </a:solidFill>
                <a:latin typeface="Arial" pitchFamily="34" charset="0"/>
                <a:ea typeface="Arial" pitchFamily="34" charset="-122"/>
                <a:cs typeface="Arial" pitchFamily="34" charset="-120"/>
              </a:rPr>
              <a:t>Self-agreement certifies confidence, not correctness.</a:t>
            </a:r>
            <a:endParaRPr lang="en-US" sz="1900" dirty="0"/>
          </a:p>
        </p:txBody>
      </p:sp>
      <p:sp>
        <p:nvSpPr>
          <p:cNvPr id="6" name="Text 4"/>
          <p:cNvSpPr/>
          <p:nvPr/>
        </p:nvSpPr>
        <p:spPr>
          <a:xfrm>
            <a:off x="548640" y="3749040"/>
            <a:ext cx="5669280" cy="548640"/>
          </a:xfrm>
          <a:prstGeom prst="rect">
            <a:avLst/>
          </a:prstGeom>
          <a:noFill/>
          <a:ln/>
        </p:spPr>
        <p:txBody>
          <a:bodyPr wrap="square" lIns="0" tIns="0" rIns="0" bIns="0" rtlCol="0" anchor="ctr"/>
          <a:lstStyle/>
          <a:p>
            <a:pPr indent="0" marL="0">
              <a:lnSpc>
                <a:spcPts val="2200"/>
              </a:lnSpc>
              <a:buNone/>
            </a:pPr>
            <a:r>
              <a:rPr lang="en-US" sz="1600" dirty="0">
                <a:solidFill>
                  <a:srgbClr val="1A1A1A"/>
                </a:solidFill>
                <a:latin typeface="Arial" pitchFamily="34" charset="0"/>
                <a:ea typeface="Arial" pitchFamily="34" charset="-122"/>
                <a:cs typeface="Arial" pitchFamily="34" charset="-120"/>
              </a:rPr>
              <a:t>No amount of scale changes that. Fluent, confident and wrong is still wrong.</a:t>
            </a:r>
            <a:endParaRPr lang="en-US" sz="1600" dirty="0"/>
          </a:p>
        </p:txBody>
      </p:sp>
      <p:sp>
        <p:nvSpPr>
          <p:cNvPr id="7" name="Shape 5"/>
          <p:cNvSpPr/>
          <p:nvPr/>
        </p:nvSpPr>
        <p:spPr>
          <a:xfrm>
            <a:off x="6903720" y="1783080"/>
            <a:ext cx="4389120" cy="2606040"/>
          </a:xfrm>
          <a:prstGeom prst="snip1Rect">
            <a:avLst>
              <a:gd name="adj" fmla="val 5614"/>
            </a:avLst>
          </a:prstGeom>
          <a:solidFill>
            <a:srgbClr val="FFFFFF"/>
          </a:solidFill>
          <a:ln w="28575">
            <a:solidFill>
              <a:srgbClr val="1E2B8E"/>
            </a:solidFill>
            <a:prstDash val="solid"/>
          </a:ln>
          <a:effectLst>
            <a:outerShdw sx="100000" sy="100000" kx="0" ky="0" algn="bl" rotWithShape="0" blurRad="101600" dist="25400" dir="5400000">
              <a:srgbClr val="9AA3B8">
                <a:alpha val="35000"/>
              </a:srgbClr>
            </a:outerShdw>
          </a:effectLst>
        </p:spPr>
      </p:sp>
      <p:sp>
        <p:nvSpPr>
          <p:cNvPr id="8" name="Text 6"/>
          <p:cNvSpPr/>
          <p:nvPr/>
        </p:nvSpPr>
        <p:spPr>
          <a:xfrm>
            <a:off x="7196328" y="2002536"/>
            <a:ext cx="2011680" cy="365760"/>
          </a:xfrm>
          <a:prstGeom prst="rect">
            <a:avLst/>
          </a:prstGeom>
          <a:noFill/>
          <a:ln/>
        </p:spPr>
        <p:txBody>
          <a:bodyPr wrap="square" lIns="0" tIns="0" rIns="0" bIns="0" rtlCol="0" anchor="ctr"/>
          <a:lstStyle/>
          <a:p>
            <a:pPr indent="0" marL="0">
              <a:buNone/>
            </a:pPr>
            <a:r>
              <a:rPr lang="en-US" sz="2100" b="1" spc="300" kern="0" dirty="0">
                <a:solidFill>
                  <a:srgbClr val="1E2B8E"/>
                </a:solidFill>
                <a:latin typeface="Arial" pitchFamily="34" charset="0"/>
                <a:ea typeface="Arial" pitchFamily="34" charset="-122"/>
                <a:cs typeface="Arial" pitchFamily="34" charset="-120"/>
              </a:rPr>
              <a:t>EXAM</a:t>
            </a:r>
            <a:endParaRPr lang="en-US" sz="2100" dirty="0"/>
          </a:p>
        </p:txBody>
      </p:sp>
      <p:sp>
        <p:nvSpPr>
          <p:cNvPr id="9" name="Shape 7"/>
          <p:cNvSpPr/>
          <p:nvPr/>
        </p:nvSpPr>
        <p:spPr>
          <a:xfrm>
            <a:off x="7196328" y="2606040"/>
            <a:ext cx="1920240" cy="82296"/>
          </a:xfrm>
          <a:prstGeom prst="rect">
            <a:avLst/>
          </a:prstGeom>
          <a:solidFill>
            <a:srgbClr val="DFE4F0"/>
          </a:solidFill>
          <a:ln w="12700">
            <a:solidFill>
              <a:srgbClr val="DFE4F0"/>
            </a:solidFill>
            <a:prstDash val="solid"/>
          </a:ln>
        </p:spPr>
      </p:sp>
      <p:sp>
        <p:nvSpPr>
          <p:cNvPr id="10" name="Shape 8"/>
          <p:cNvSpPr/>
          <p:nvPr/>
        </p:nvSpPr>
        <p:spPr>
          <a:xfrm>
            <a:off x="7196328" y="2862072"/>
            <a:ext cx="1920240" cy="82296"/>
          </a:xfrm>
          <a:prstGeom prst="rect">
            <a:avLst/>
          </a:prstGeom>
          <a:solidFill>
            <a:srgbClr val="DFE4F0"/>
          </a:solidFill>
          <a:ln w="12700">
            <a:solidFill>
              <a:srgbClr val="DFE4F0"/>
            </a:solidFill>
            <a:prstDash val="solid"/>
          </a:ln>
        </p:spPr>
      </p:sp>
      <p:sp>
        <p:nvSpPr>
          <p:cNvPr id="11" name="Shape 9"/>
          <p:cNvSpPr/>
          <p:nvPr/>
        </p:nvSpPr>
        <p:spPr>
          <a:xfrm>
            <a:off x="7196328" y="3118104"/>
            <a:ext cx="1234440" cy="82296"/>
          </a:xfrm>
          <a:prstGeom prst="rect">
            <a:avLst/>
          </a:prstGeom>
          <a:solidFill>
            <a:srgbClr val="DFE4F0"/>
          </a:solidFill>
          <a:ln w="12700">
            <a:solidFill>
              <a:srgbClr val="DFE4F0"/>
            </a:solidFill>
            <a:prstDash val="solid"/>
          </a:ln>
        </p:spPr>
      </p:sp>
      <p:sp>
        <p:nvSpPr>
          <p:cNvPr id="12" name="Shape 10"/>
          <p:cNvSpPr/>
          <p:nvPr/>
        </p:nvSpPr>
        <p:spPr>
          <a:xfrm>
            <a:off x="9966960" y="2112264"/>
            <a:ext cx="914400" cy="914400"/>
          </a:xfrm>
          <a:prstGeom prst="ellipse">
            <a:avLst/>
          </a:prstGeom>
          <a:solidFill>
            <a:srgbClr val="FFFFFF"/>
          </a:solidFill>
          <a:ln w="44450">
            <a:solidFill>
              <a:srgbClr val="C62828"/>
            </a:solidFill>
            <a:prstDash val="solid"/>
          </a:ln>
        </p:spPr>
      </p:sp>
      <p:sp>
        <p:nvSpPr>
          <p:cNvPr id="13" name="Text 11"/>
          <p:cNvSpPr/>
          <p:nvPr/>
        </p:nvSpPr>
        <p:spPr>
          <a:xfrm>
            <a:off x="9966960" y="2112264"/>
            <a:ext cx="914400" cy="914400"/>
          </a:xfrm>
          <a:prstGeom prst="rect">
            <a:avLst/>
          </a:prstGeom>
          <a:noFill/>
          <a:ln/>
        </p:spPr>
        <p:txBody>
          <a:bodyPr wrap="square" lIns="0" tIns="0" rIns="0" bIns="0" rtlCol="0" anchor="ctr"/>
          <a:lstStyle/>
          <a:p>
            <a:pPr algn="ctr" indent="0" marL="0">
              <a:buNone/>
            </a:pPr>
            <a:r>
              <a:rPr lang="en-US" sz="2800" b="1" dirty="0">
                <a:solidFill>
                  <a:srgbClr val="C62828"/>
                </a:solidFill>
                <a:latin typeface="Arial" pitchFamily="34" charset="0"/>
                <a:ea typeface="Arial" pitchFamily="34" charset="-122"/>
                <a:cs typeface="Arial" pitchFamily="34" charset="-120"/>
              </a:rPr>
              <a:t>A+</a:t>
            </a:r>
            <a:endParaRPr lang="en-US" sz="2800" dirty="0"/>
          </a:p>
        </p:txBody>
      </p:sp>
      <p:sp>
        <p:nvSpPr>
          <p:cNvPr id="14" name="Shape 12"/>
          <p:cNvSpPr/>
          <p:nvPr/>
        </p:nvSpPr>
        <p:spPr>
          <a:xfrm>
            <a:off x="7196328" y="3447288"/>
            <a:ext cx="3749040" cy="0"/>
          </a:xfrm>
          <a:prstGeom prst="line">
            <a:avLst/>
          </a:prstGeom>
          <a:noFill/>
          <a:ln w="19050">
            <a:solidFill>
              <a:srgbClr val="DFE4F0"/>
            </a:solidFill>
            <a:prstDash val="solid"/>
          </a:ln>
        </p:spPr>
      </p:sp>
      <p:sp>
        <p:nvSpPr>
          <p:cNvPr id="15" name="Text 13"/>
          <p:cNvSpPr/>
          <p:nvPr/>
        </p:nvSpPr>
        <p:spPr>
          <a:xfrm>
            <a:off x="7196328" y="3575304"/>
            <a:ext cx="3840480" cy="274320"/>
          </a:xfrm>
          <a:prstGeom prst="rect">
            <a:avLst/>
          </a:prstGeom>
          <a:noFill/>
          <a:ln/>
        </p:spPr>
        <p:txBody>
          <a:bodyPr wrap="square" lIns="0" tIns="0" rIns="0" bIns="0" rtlCol="0" anchor="ctr"/>
          <a:lstStyle/>
          <a:p>
            <a:pPr indent="0" marL="0">
              <a:buNone/>
            </a:pPr>
            <a:r>
              <a:rPr lang="en-US" sz="1050" b="1" spc="150" kern="0" dirty="0">
                <a:solidFill>
                  <a:srgbClr val="808285"/>
                </a:solidFill>
                <a:latin typeface="Arial" pitchFamily="34" charset="0"/>
                <a:ea typeface="Arial" pitchFamily="34" charset="-122"/>
                <a:cs typeface="Arial" pitchFamily="34" charset="-120"/>
              </a:rPr>
              <a:t>SUBMITTED BY &amp; GRADED BY</a:t>
            </a:r>
            <a:endParaRPr lang="en-US" sz="1050" dirty="0"/>
          </a:p>
        </p:txBody>
      </p:sp>
      <p:sp>
        <p:nvSpPr>
          <p:cNvPr id="16" name="Text 14"/>
          <p:cNvSpPr/>
          <p:nvPr/>
        </p:nvSpPr>
        <p:spPr>
          <a:xfrm>
            <a:off x="7196328" y="3849624"/>
            <a:ext cx="3840480" cy="384048"/>
          </a:xfrm>
          <a:prstGeom prst="rect">
            <a:avLst/>
          </a:prstGeom>
          <a:noFill/>
          <a:ln/>
        </p:spPr>
        <p:txBody>
          <a:bodyPr wrap="square" lIns="0" tIns="0" rIns="0" bIns="0" rtlCol="0" anchor="ctr"/>
          <a:lstStyle/>
          <a:p>
            <a:pPr indent="0" marL="0">
              <a:buNone/>
            </a:pPr>
            <a:r>
              <a:rPr lang="en-US" sz="2000" b="1" dirty="0">
                <a:solidFill>
                  <a:srgbClr val="1E2B8E"/>
                </a:solidFill>
                <a:latin typeface="Arial" pitchFamily="34" charset="0"/>
                <a:ea typeface="Arial" pitchFamily="34" charset="-122"/>
                <a:cs typeface="Arial" pitchFamily="34" charset="-120"/>
              </a:rPr>
              <a:t>THE SAME AI MODEL</a:t>
            </a:r>
            <a:endParaRPr lang="en-US" sz="2000" dirty="0"/>
          </a:p>
        </p:txBody>
      </p:sp>
      <p:sp>
        <p:nvSpPr>
          <p:cNvPr id="17" name="Shape 15"/>
          <p:cNvSpPr/>
          <p:nvPr/>
        </p:nvSpPr>
        <p:spPr>
          <a:xfrm>
            <a:off x="548640" y="4617720"/>
            <a:ext cx="11064240" cy="1280160"/>
          </a:xfrm>
          <a:prstGeom prst="rect">
            <a:avLst/>
          </a:prstGeom>
          <a:solidFill>
            <a:srgbClr val="F4F8FD"/>
          </a:solidFill>
          <a:ln w="12700">
            <a:solidFill>
              <a:srgbClr val="F4F8FD"/>
            </a:solidFill>
            <a:prstDash val="solid"/>
          </a:ln>
        </p:spPr>
      </p:sp>
      <p:sp>
        <p:nvSpPr>
          <p:cNvPr id="18" name="Text 16"/>
          <p:cNvSpPr/>
          <p:nvPr/>
        </p:nvSpPr>
        <p:spPr>
          <a:xfrm>
            <a:off x="868680" y="4773168"/>
            <a:ext cx="10424160" cy="274320"/>
          </a:xfrm>
          <a:prstGeom prst="rect">
            <a:avLst/>
          </a:prstGeom>
          <a:noFill/>
          <a:ln/>
        </p:spPr>
        <p:txBody>
          <a:bodyPr wrap="square" lIns="0" tIns="0" rIns="0" bIns="0" rtlCol="0" anchor="ctr"/>
          <a:lstStyle/>
          <a:p>
            <a:pPr indent="0" marL="0">
              <a:buNone/>
            </a:pPr>
            <a:r>
              <a:rPr lang="en-US" sz="1000" b="1" spc="150" kern="0" dirty="0">
                <a:solidFill>
                  <a:srgbClr val="00AEEF"/>
                </a:solidFill>
                <a:latin typeface="Arial" pitchFamily="34" charset="0"/>
                <a:ea typeface="Arial" pitchFamily="34" charset="-122"/>
                <a:cs typeface="Arial" pitchFamily="34" charset="-120"/>
              </a:rPr>
              <a:t>THE MATH IS OLD AND SETTLED</a:t>
            </a:r>
            <a:endParaRPr lang="en-US" sz="1000" dirty="0"/>
          </a:p>
        </p:txBody>
      </p:sp>
      <p:sp>
        <p:nvSpPr>
          <p:cNvPr id="19" name="Text 17"/>
          <p:cNvSpPr/>
          <p:nvPr/>
        </p:nvSpPr>
        <p:spPr>
          <a:xfrm>
            <a:off x="868680" y="5029200"/>
            <a:ext cx="10424160" cy="365760"/>
          </a:xfrm>
          <a:prstGeom prst="rect">
            <a:avLst/>
          </a:prstGeom>
          <a:noFill/>
          <a:ln/>
        </p:spPr>
        <p:txBody>
          <a:bodyPr wrap="square" lIns="0" tIns="0" rIns="0" bIns="0" rtlCol="0" anchor="ctr"/>
          <a:lstStyle/>
          <a:p>
            <a:pPr indent="0" marL="0">
              <a:buNone/>
            </a:pPr>
            <a:r>
              <a:rPr lang="en-US" sz="1800" b="1" dirty="0">
                <a:solidFill>
                  <a:srgbClr val="1E2B8E"/>
                </a:solidFill>
                <a:latin typeface="Arial" pitchFamily="34" charset="0"/>
                <a:ea typeface="Arial" pitchFamily="34" charset="-122"/>
                <a:cs typeface="Arial" pitchFamily="34" charset="-120"/>
              </a:rPr>
              <a:t>Ensemble error = bias² + (1/M) · variance + (1 − 1/M) · covariance</a:t>
            </a:r>
            <a:endParaRPr lang="en-US" sz="1800" dirty="0"/>
          </a:p>
        </p:txBody>
      </p:sp>
      <p:sp>
        <p:nvSpPr>
          <p:cNvPr id="20" name="Text 18"/>
          <p:cNvSpPr/>
          <p:nvPr/>
        </p:nvSpPr>
        <p:spPr>
          <a:xfrm>
            <a:off x="868680" y="5440680"/>
            <a:ext cx="10424160" cy="320040"/>
          </a:xfrm>
          <a:prstGeom prst="rect">
            <a:avLst/>
          </a:prstGeom>
          <a:noFill/>
          <a:ln/>
        </p:spPr>
        <p:txBody>
          <a:bodyPr wrap="square" lIns="0" tIns="0" rIns="0" bIns="0" rtlCol="0" anchor="ctr"/>
          <a:lstStyle/>
          <a:p>
            <a:pPr indent="0" marL="0">
              <a:buNone/>
            </a:pPr>
            <a:r>
              <a:rPr lang="en-US" sz="1200" dirty="0">
                <a:solidFill>
                  <a:srgbClr val="1A1A1A"/>
                </a:solidFill>
                <a:latin typeface="Arial" pitchFamily="34" charset="0"/>
                <a:ea typeface="Arial" pitchFamily="34" charset="-122"/>
                <a:cs typeface="Arial" pitchFamily="34" charset="-120"/>
              </a:rPr>
              <a:t>Copies of the same model shrink variance. The covariance term does not shrink, so correlated errors cannot be averaged away.</a:t>
            </a:r>
            <a:endParaRPr lang="en-US" sz="1200" dirty="0"/>
          </a:p>
        </p:txBody>
      </p:sp>
      <p:sp>
        <p:nvSpPr>
          <p:cNvPr id="21" name="Shape 19"/>
          <p:cNvSpPr/>
          <p:nvPr/>
        </p:nvSpPr>
        <p:spPr>
          <a:xfrm>
            <a:off x="9921240" y="274320"/>
            <a:ext cx="1737360" cy="310896"/>
          </a:xfrm>
          <a:prstGeom prst="roundRect">
            <a:avLst>
              <a:gd name="adj" fmla="val 50000"/>
            </a:avLst>
          </a:prstGeom>
          <a:solidFill>
            <a:srgbClr val="FFFFFF"/>
          </a:solidFill>
          <a:ln w="12700">
            <a:solidFill>
              <a:srgbClr val="1E2B8E"/>
            </a:solidFill>
            <a:prstDash val="solid"/>
          </a:ln>
        </p:spPr>
      </p:sp>
      <p:sp>
        <p:nvSpPr>
          <p:cNvPr id="22" name="Shape 20"/>
          <p:cNvSpPr/>
          <p:nvPr/>
        </p:nvSpPr>
        <p:spPr>
          <a:xfrm>
            <a:off x="10076688" y="384048"/>
            <a:ext cx="109728" cy="109728"/>
          </a:xfrm>
          <a:prstGeom prst="ellipse">
            <a:avLst/>
          </a:prstGeom>
          <a:solidFill>
            <a:srgbClr val="1E2B8E"/>
          </a:solidFill>
          <a:ln w="12700">
            <a:solidFill>
              <a:srgbClr val="1E2B8E"/>
            </a:solidFill>
            <a:prstDash val="solid"/>
          </a:ln>
        </p:spPr>
      </p:sp>
      <p:sp>
        <p:nvSpPr>
          <p:cNvPr id="23" name="Text 21"/>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1E2B8E"/>
                </a:solidFill>
                <a:latin typeface="Arial" pitchFamily="34" charset="0"/>
                <a:ea typeface="Arial" pitchFamily="34" charset="-122"/>
                <a:cs typeface="Arial" pitchFamily="34" charset="-120"/>
              </a:rPr>
              <a:t>EVIDENCE</a:t>
            </a:r>
            <a:endParaRPr lang="en-US" sz="1000" dirty="0"/>
          </a:p>
        </p:txBody>
      </p:sp>
      <p:pic>
        <p:nvPicPr>
          <p:cNvPr id="24"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25" name="Text 22"/>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26" name="Text 23"/>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00AEEF"/>
                </a:solidFill>
                <a:latin typeface="Arial" pitchFamily="34" charset="0"/>
                <a:ea typeface="Arial" pitchFamily="34" charset="-122"/>
                <a:cs typeface="Arial" pitchFamily="34" charset="-120"/>
              </a:rPr>
              <a:t>PART I · THE CLAIM</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Why it matters now: a wrong answer becomes a wrong outcome</a:t>
            </a:r>
            <a:endParaRPr lang="en-US" sz="2700" dirty="0"/>
          </a:p>
        </p:txBody>
      </p:sp>
      <p:sp>
        <p:nvSpPr>
          <p:cNvPr id="4" name="Text 2"/>
          <p:cNvSpPr/>
          <p:nvPr/>
        </p:nvSpPr>
        <p:spPr>
          <a:xfrm>
            <a:off x="548640" y="1783080"/>
            <a:ext cx="11064240" cy="731520"/>
          </a:xfrm>
          <a:prstGeom prst="rect">
            <a:avLst/>
          </a:prstGeom>
          <a:noFill/>
          <a:ln/>
        </p:spPr>
        <p:txBody>
          <a:bodyPr wrap="square" lIns="0" tIns="0" rIns="0" bIns="0" rtlCol="0" anchor="ctr"/>
          <a:lstStyle/>
          <a:p>
            <a:pPr indent="0" marL="0">
              <a:lnSpc>
                <a:spcPts val="2500"/>
              </a:lnSpc>
              <a:buNone/>
            </a:pPr>
            <a:r>
              <a:rPr lang="en-US" sz="1700" dirty="0">
                <a:solidFill>
                  <a:srgbClr val="1A1A1A"/>
                </a:solidFill>
                <a:latin typeface="Arial" pitchFamily="34" charset="0"/>
                <a:ea typeface="Arial" pitchFamily="34" charset="-122"/>
                <a:cs typeface="Arial" pitchFamily="34" charset="-120"/>
              </a:rPr>
              <a:t>AI first transformed language: drafting, summarizing, reasoning over text. A confident but wrong answer there costs a rewrite.</a:t>
            </a:r>
            <a:endParaRPr lang="en-US" sz="1700" dirty="0"/>
          </a:p>
        </p:txBody>
      </p:sp>
      <p:sp>
        <p:nvSpPr>
          <p:cNvPr id="5" name="Text 3"/>
          <p:cNvSpPr/>
          <p:nvPr/>
        </p:nvSpPr>
        <p:spPr>
          <a:xfrm>
            <a:off x="548640" y="2606040"/>
            <a:ext cx="11064240" cy="914400"/>
          </a:xfrm>
          <a:prstGeom prst="rect">
            <a:avLst/>
          </a:prstGeom>
          <a:noFill/>
          <a:ln/>
        </p:spPr>
        <p:txBody>
          <a:bodyPr wrap="square" lIns="0" tIns="0" rIns="0" bIns="0" rtlCol="0" anchor="ctr"/>
          <a:lstStyle/>
          <a:p>
            <a:pPr indent="0" marL="0">
              <a:lnSpc>
                <a:spcPts val="2500"/>
              </a:lnSpc>
              <a:buNone/>
            </a:pPr>
            <a:r>
              <a:rPr lang="en-US" sz="1700" dirty="0">
                <a:solidFill>
                  <a:srgbClr val="1A1A1A"/>
                </a:solidFill>
                <a:latin typeface="Arial" pitchFamily="34" charset="0"/>
                <a:ea typeface="Arial" pitchFamily="34" charset="-122"/>
                <a:cs typeface="Arial" pitchFamily="34" charset="-120"/>
              </a:rPr>
              <a:t>Increasingly, AI is asked to act on the physical world: propose molecules, accelerate simulations, tune processes, inform engineering and safety decisions. There, wrong answers become wrong outcomes.</a:t>
            </a:r>
            <a:endParaRPr lang="en-US" sz="1700" dirty="0"/>
          </a:p>
        </p:txBody>
      </p:sp>
      <p:sp>
        <p:nvSpPr>
          <p:cNvPr id="6" name="Shape 4"/>
          <p:cNvSpPr/>
          <p:nvPr/>
        </p:nvSpPr>
        <p:spPr>
          <a:xfrm>
            <a:off x="548640" y="3977640"/>
            <a:ext cx="3520440" cy="1417320"/>
          </a:xfrm>
          <a:prstGeom prst="rect">
            <a:avLst/>
          </a:prstGeom>
          <a:solidFill>
            <a:srgbClr val="F4F8FD"/>
          </a:solidFill>
          <a:ln w="12700">
            <a:solidFill>
              <a:srgbClr val="D9DEEB"/>
            </a:solidFill>
            <a:prstDash val="solid"/>
          </a:ln>
        </p:spPr>
      </p:sp>
      <p:sp>
        <p:nvSpPr>
          <p:cNvPr id="7" name="Text 5"/>
          <p:cNvSpPr/>
          <p:nvPr/>
        </p:nvSpPr>
        <p:spPr>
          <a:xfrm>
            <a:off x="777240" y="4206240"/>
            <a:ext cx="3108960" cy="457200"/>
          </a:xfrm>
          <a:prstGeom prst="rect">
            <a:avLst/>
          </a:prstGeom>
          <a:noFill/>
          <a:ln/>
        </p:spPr>
        <p:txBody>
          <a:bodyPr wrap="square" lIns="0" tIns="0" rIns="0" bIns="0" rtlCol="0" anchor="ctr"/>
          <a:lstStyle/>
          <a:p>
            <a:pPr indent="0" marL="0">
              <a:buNone/>
            </a:pPr>
            <a:r>
              <a:rPr lang="en-US" sz="1800" b="1" dirty="0">
                <a:solidFill>
                  <a:srgbClr val="1E2B8E"/>
                </a:solidFill>
                <a:latin typeface="Arial" pitchFamily="34" charset="0"/>
                <a:ea typeface="Arial" pitchFamily="34" charset="-122"/>
                <a:cs typeface="Arial" pitchFamily="34" charset="-120"/>
              </a:rPr>
              <a:t>A failed experiment</a:t>
            </a:r>
            <a:endParaRPr lang="en-US" sz="1800" dirty="0"/>
          </a:p>
        </p:txBody>
      </p:sp>
      <p:sp>
        <p:nvSpPr>
          <p:cNvPr id="8" name="Text 6"/>
          <p:cNvSpPr/>
          <p:nvPr/>
        </p:nvSpPr>
        <p:spPr>
          <a:xfrm>
            <a:off x="777240" y="4709160"/>
            <a:ext cx="3108960" cy="594360"/>
          </a:xfrm>
          <a:prstGeom prst="rect">
            <a:avLst/>
          </a:prstGeom>
          <a:noFill/>
          <a:ln/>
        </p:spPr>
        <p:txBody>
          <a:bodyPr wrap="square" lIns="0" tIns="0" rIns="0" bIns="0" rtlCol="0" anchor="ctr"/>
          <a:lstStyle/>
          <a:p>
            <a:pPr indent="0" marL="0">
              <a:lnSpc>
                <a:spcPts val="1900"/>
              </a:lnSpc>
              <a:buNone/>
            </a:pPr>
            <a:r>
              <a:rPr lang="en-US" sz="1400" dirty="0">
                <a:solidFill>
                  <a:srgbClr val="1A1A1A"/>
                </a:solidFill>
                <a:latin typeface="Arial" pitchFamily="34" charset="0"/>
                <a:ea typeface="Arial" pitchFamily="34" charset="-122"/>
                <a:cs typeface="Arial" pitchFamily="34" charset="-120"/>
              </a:rPr>
              <a:t>wasted time, materials, and a result nobody can trust</a:t>
            </a:r>
            <a:endParaRPr lang="en-US" sz="1400" dirty="0"/>
          </a:p>
        </p:txBody>
      </p:sp>
      <p:sp>
        <p:nvSpPr>
          <p:cNvPr id="9" name="Shape 7"/>
          <p:cNvSpPr/>
          <p:nvPr/>
        </p:nvSpPr>
        <p:spPr>
          <a:xfrm>
            <a:off x="4251960" y="3977640"/>
            <a:ext cx="3520440" cy="1417320"/>
          </a:xfrm>
          <a:prstGeom prst="rect">
            <a:avLst/>
          </a:prstGeom>
          <a:solidFill>
            <a:srgbClr val="F4F8FD"/>
          </a:solidFill>
          <a:ln w="12700">
            <a:solidFill>
              <a:srgbClr val="D9DEEB"/>
            </a:solidFill>
            <a:prstDash val="solid"/>
          </a:ln>
        </p:spPr>
      </p:sp>
      <p:sp>
        <p:nvSpPr>
          <p:cNvPr id="10" name="Text 8"/>
          <p:cNvSpPr/>
          <p:nvPr/>
        </p:nvSpPr>
        <p:spPr>
          <a:xfrm>
            <a:off x="4480560" y="4206240"/>
            <a:ext cx="3108960" cy="457200"/>
          </a:xfrm>
          <a:prstGeom prst="rect">
            <a:avLst/>
          </a:prstGeom>
          <a:noFill/>
          <a:ln/>
        </p:spPr>
        <p:txBody>
          <a:bodyPr wrap="square" lIns="0" tIns="0" rIns="0" bIns="0" rtlCol="0" anchor="ctr"/>
          <a:lstStyle/>
          <a:p>
            <a:pPr indent="0" marL="0">
              <a:buNone/>
            </a:pPr>
            <a:r>
              <a:rPr lang="en-US" sz="1800" b="1" dirty="0">
                <a:solidFill>
                  <a:srgbClr val="1E2B8E"/>
                </a:solidFill>
                <a:latin typeface="Arial" pitchFamily="34" charset="0"/>
                <a:ea typeface="Arial" pitchFamily="34" charset="-122"/>
                <a:cs typeface="Arial" pitchFamily="34" charset="-120"/>
              </a:rPr>
              <a:t>A flawed design</a:t>
            </a:r>
            <a:endParaRPr lang="en-US" sz="1800" dirty="0"/>
          </a:p>
        </p:txBody>
      </p:sp>
      <p:sp>
        <p:nvSpPr>
          <p:cNvPr id="11" name="Text 9"/>
          <p:cNvSpPr/>
          <p:nvPr/>
        </p:nvSpPr>
        <p:spPr>
          <a:xfrm>
            <a:off x="4480560" y="4709160"/>
            <a:ext cx="3108960" cy="594360"/>
          </a:xfrm>
          <a:prstGeom prst="rect">
            <a:avLst/>
          </a:prstGeom>
          <a:noFill/>
          <a:ln/>
        </p:spPr>
        <p:txBody>
          <a:bodyPr wrap="square" lIns="0" tIns="0" rIns="0" bIns="0" rtlCol="0" anchor="ctr"/>
          <a:lstStyle/>
          <a:p>
            <a:pPr indent="0" marL="0">
              <a:lnSpc>
                <a:spcPts val="1900"/>
              </a:lnSpc>
              <a:buNone/>
            </a:pPr>
            <a:r>
              <a:rPr lang="en-US" sz="1400" dirty="0">
                <a:solidFill>
                  <a:srgbClr val="1A1A1A"/>
                </a:solidFill>
                <a:latin typeface="Arial" pitchFamily="34" charset="0"/>
                <a:ea typeface="Arial" pitchFamily="34" charset="-122"/>
                <a:cs typeface="Arial" pitchFamily="34" charset="-120"/>
              </a:rPr>
              <a:t>a fault carried forward into something that gets built</a:t>
            </a:r>
            <a:endParaRPr lang="en-US" sz="1400" dirty="0"/>
          </a:p>
        </p:txBody>
      </p:sp>
      <p:sp>
        <p:nvSpPr>
          <p:cNvPr id="12" name="Shape 10"/>
          <p:cNvSpPr/>
          <p:nvPr/>
        </p:nvSpPr>
        <p:spPr>
          <a:xfrm>
            <a:off x="7955280" y="3977640"/>
            <a:ext cx="3520440" cy="1417320"/>
          </a:xfrm>
          <a:prstGeom prst="rect">
            <a:avLst/>
          </a:prstGeom>
          <a:solidFill>
            <a:srgbClr val="F4F8FD"/>
          </a:solidFill>
          <a:ln w="12700">
            <a:solidFill>
              <a:srgbClr val="D9DEEB"/>
            </a:solidFill>
            <a:prstDash val="solid"/>
          </a:ln>
        </p:spPr>
      </p:sp>
      <p:sp>
        <p:nvSpPr>
          <p:cNvPr id="13" name="Text 11"/>
          <p:cNvSpPr/>
          <p:nvPr/>
        </p:nvSpPr>
        <p:spPr>
          <a:xfrm>
            <a:off x="8183880" y="4206240"/>
            <a:ext cx="3108960" cy="457200"/>
          </a:xfrm>
          <a:prstGeom prst="rect">
            <a:avLst/>
          </a:prstGeom>
          <a:noFill/>
          <a:ln/>
        </p:spPr>
        <p:txBody>
          <a:bodyPr wrap="square" lIns="0" tIns="0" rIns="0" bIns="0" rtlCol="0" anchor="ctr"/>
          <a:lstStyle/>
          <a:p>
            <a:pPr indent="0" marL="0">
              <a:buNone/>
            </a:pPr>
            <a:r>
              <a:rPr lang="en-US" sz="1800" b="1" dirty="0">
                <a:solidFill>
                  <a:srgbClr val="1E2B8E"/>
                </a:solidFill>
                <a:latin typeface="Arial" pitchFamily="34" charset="0"/>
                <a:ea typeface="Arial" pitchFamily="34" charset="-122"/>
                <a:cs typeface="Arial" pitchFamily="34" charset="-120"/>
              </a:rPr>
              <a:t>An unsafe action</a:t>
            </a:r>
            <a:endParaRPr lang="en-US" sz="1800" dirty="0"/>
          </a:p>
        </p:txBody>
      </p:sp>
      <p:sp>
        <p:nvSpPr>
          <p:cNvPr id="14" name="Text 12"/>
          <p:cNvSpPr/>
          <p:nvPr/>
        </p:nvSpPr>
        <p:spPr>
          <a:xfrm>
            <a:off x="8183880" y="4709160"/>
            <a:ext cx="3108960" cy="594360"/>
          </a:xfrm>
          <a:prstGeom prst="rect">
            <a:avLst/>
          </a:prstGeom>
          <a:noFill/>
          <a:ln/>
        </p:spPr>
        <p:txBody>
          <a:bodyPr wrap="square" lIns="0" tIns="0" rIns="0" bIns="0" rtlCol="0" anchor="ctr"/>
          <a:lstStyle/>
          <a:p>
            <a:pPr indent="0" marL="0">
              <a:lnSpc>
                <a:spcPts val="1900"/>
              </a:lnSpc>
              <a:buNone/>
            </a:pPr>
            <a:r>
              <a:rPr lang="en-US" sz="1400" dirty="0">
                <a:solidFill>
                  <a:srgbClr val="1A1A1A"/>
                </a:solidFill>
                <a:latin typeface="Arial" pitchFamily="34" charset="0"/>
                <a:ea typeface="Arial" pitchFamily="34" charset="-122"/>
                <a:cs typeface="Arial" pitchFamily="34" charset="-120"/>
              </a:rPr>
              <a:t>a control decision taken on a wrong reading of the world</a:t>
            </a:r>
            <a:endParaRPr lang="en-US" sz="1400" dirty="0"/>
          </a:p>
        </p:txBody>
      </p:sp>
      <p:sp>
        <p:nvSpPr>
          <p:cNvPr id="15" name="Text 13"/>
          <p:cNvSpPr/>
          <p:nvPr/>
        </p:nvSpPr>
        <p:spPr>
          <a:xfrm>
            <a:off x="548640" y="5623560"/>
            <a:ext cx="11064240" cy="365760"/>
          </a:xfrm>
          <a:prstGeom prst="rect">
            <a:avLst/>
          </a:prstGeom>
          <a:noFill/>
          <a:ln/>
        </p:spPr>
        <p:txBody>
          <a:bodyPr wrap="square" lIns="0" tIns="0" rIns="0" bIns="0" rtlCol="0" anchor="ctr"/>
          <a:lstStyle/>
          <a:p>
            <a:pPr indent="0" marL="0">
              <a:buNone/>
            </a:pPr>
            <a:r>
              <a:rPr lang="en-US" sz="1400" i="1" dirty="0">
                <a:solidFill>
                  <a:srgbClr val="555B6B"/>
                </a:solidFill>
                <a:latin typeface="Arial" pitchFamily="34" charset="0"/>
                <a:ea typeface="Arial" pitchFamily="34" charset="-122"/>
                <a:cs typeface="Arial" pitchFamily="34" charset="-120"/>
              </a:rPr>
              <a:t>Physical AI: machine learning combined with simulation, data, and domain knowledge to model, predict, or control the physical world. Broader than robotics; no embodiment required.</a:t>
            </a:r>
            <a:endParaRPr lang="en-US" sz="1400" dirty="0"/>
          </a:p>
        </p:txBody>
      </p:sp>
      <p:sp>
        <p:nvSpPr>
          <p:cNvPr id="16" name="Shape 14"/>
          <p:cNvSpPr/>
          <p:nvPr/>
        </p:nvSpPr>
        <p:spPr>
          <a:xfrm>
            <a:off x="9921240" y="274320"/>
            <a:ext cx="1737360" cy="310896"/>
          </a:xfrm>
          <a:prstGeom prst="roundRect">
            <a:avLst>
              <a:gd name="adj" fmla="val 50000"/>
            </a:avLst>
          </a:prstGeom>
          <a:solidFill>
            <a:srgbClr val="FFFFFF"/>
          </a:solidFill>
          <a:ln w="12700">
            <a:solidFill>
              <a:srgbClr val="1E2B8E"/>
            </a:solidFill>
            <a:prstDash val="solid"/>
          </a:ln>
        </p:spPr>
      </p:sp>
      <p:sp>
        <p:nvSpPr>
          <p:cNvPr id="17" name="Shape 15"/>
          <p:cNvSpPr/>
          <p:nvPr/>
        </p:nvSpPr>
        <p:spPr>
          <a:xfrm>
            <a:off x="10076688" y="384048"/>
            <a:ext cx="109728" cy="109728"/>
          </a:xfrm>
          <a:prstGeom prst="ellipse">
            <a:avLst/>
          </a:prstGeom>
          <a:solidFill>
            <a:srgbClr val="1E2B8E"/>
          </a:solidFill>
          <a:ln w="12700">
            <a:solidFill>
              <a:srgbClr val="1E2B8E"/>
            </a:solidFill>
            <a:prstDash val="solid"/>
          </a:ln>
        </p:spPr>
      </p:sp>
      <p:sp>
        <p:nvSpPr>
          <p:cNvPr id="18" name="Text 16"/>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1E2B8E"/>
                </a:solidFill>
                <a:latin typeface="Arial" pitchFamily="34" charset="0"/>
                <a:ea typeface="Arial" pitchFamily="34" charset="-122"/>
                <a:cs typeface="Arial" pitchFamily="34" charset="-120"/>
              </a:rPr>
              <a:t>EVIDENCE</a:t>
            </a:r>
            <a:endParaRPr lang="en-US" sz="1000" dirty="0"/>
          </a:p>
        </p:txBody>
      </p:sp>
      <p:pic>
        <p:nvPicPr>
          <p:cNvPr id="19"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20" name="Text 17"/>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21" name="Text 18"/>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292608"/>
            <a:ext cx="8229600" cy="256032"/>
          </a:xfrm>
          <a:prstGeom prst="rect">
            <a:avLst/>
          </a:prstGeom>
          <a:noFill/>
          <a:ln/>
        </p:spPr>
        <p:txBody>
          <a:bodyPr wrap="square" lIns="0" tIns="0" rIns="0" bIns="0" rtlCol="0" anchor="ctr"/>
          <a:lstStyle/>
          <a:p>
            <a:pPr indent="0" marL="0">
              <a:buNone/>
            </a:pPr>
            <a:r>
              <a:rPr lang="en-US" sz="1100" b="1" spc="150" kern="0" dirty="0">
                <a:solidFill>
                  <a:srgbClr val="555B6B"/>
                </a:solidFill>
                <a:latin typeface="Arial" pitchFamily="34" charset="0"/>
                <a:ea typeface="Arial" pitchFamily="34" charset="-122"/>
                <a:cs typeface="Arial" pitchFamily="34" charset="-120"/>
              </a:rPr>
              <a:t>PART I · THE CLAIM</a:t>
            </a:r>
            <a:endParaRPr lang="en-US" sz="1100" dirty="0"/>
          </a:p>
        </p:txBody>
      </p:sp>
      <p:pic>
        <p:nvPicPr>
          <p:cNvPr id="3" name="Image 0" descr="/Users/mvildibill/Desktop/NeoVerity/Projects/physical-ai/07-collateral-output/figures/fig-5-anatomy-of-a-wrong-outcome.png">    </p:cNvPr>
          <p:cNvPicPr>
            <a:picLocks noChangeAspect="1"/>
          </p:cNvPicPr>
          <p:nvPr/>
        </p:nvPicPr>
        <p:blipFill>
          <a:blip r:embed="rId1"/>
          <a:stretch>
            <a:fillRect/>
          </a:stretch>
        </p:blipFill>
        <p:spPr>
          <a:xfrm>
            <a:off x="1154357" y="603504"/>
            <a:ext cx="9852807" cy="5751576"/>
          </a:xfrm>
          <a:prstGeom prst="rect">
            <a:avLst/>
          </a:prstGeom>
        </p:spPr>
      </p:pic>
      <p:sp>
        <p:nvSpPr>
          <p:cNvPr id="4" name="Shape 1"/>
          <p:cNvSpPr/>
          <p:nvPr/>
        </p:nvSpPr>
        <p:spPr>
          <a:xfrm>
            <a:off x="9921240" y="274320"/>
            <a:ext cx="1737360" cy="310896"/>
          </a:xfrm>
          <a:prstGeom prst="roundRect">
            <a:avLst>
              <a:gd name="adj" fmla="val 50000"/>
            </a:avLst>
          </a:prstGeom>
          <a:solidFill>
            <a:srgbClr val="FFFFFF"/>
          </a:solidFill>
          <a:ln w="12700">
            <a:solidFill>
              <a:srgbClr val="1E2B8E"/>
            </a:solidFill>
            <a:prstDash val="solid"/>
          </a:ln>
        </p:spPr>
      </p:sp>
      <p:sp>
        <p:nvSpPr>
          <p:cNvPr id="5" name="Shape 2"/>
          <p:cNvSpPr/>
          <p:nvPr/>
        </p:nvSpPr>
        <p:spPr>
          <a:xfrm>
            <a:off x="10076688" y="384048"/>
            <a:ext cx="109728" cy="109728"/>
          </a:xfrm>
          <a:prstGeom prst="ellipse">
            <a:avLst/>
          </a:prstGeom>
          <a:solidFill>
            <a:srgbClr val="1E2B8E"/>
          </a:solidFill>
          <a:ln w="12700">
            <a:solidFill>
              <a:srgbClr val="1E2B8E"/>
            </a:solidFill>
            <a:prstDash val="solid"/>
          </a:ln>
        </p:spPr>
      </p:sp>
      <p:sp>
        <p:nvSpPr>
          <p:cNvPr id="6" name="Text 3"/>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1E2B8E"/>
                </a:solidFill>
                <a:latin typeface="Arial" pitchFamily="34" charset="0"/>
                <a:ea typeface="Arial" pitchFamily="34" charset="-122"/>
                <a:cs typeface="Arial" pitchFamily="34" charset="-120"/>
              </a:rPr>
              <a:t>EVIDENCE</a:t>
            </a:r>
            <a:endParaRPr lang="en-US" sz="1000" dirty="0"/>
          </a:p>
        </p:txBody>
      </p:sp>
      <p:pic>
        <p:nvPicPr>
          <p:cNvPr id="7" name="Image 1" descr="/Users/mvildibill/Desktop/NeoVerity/Projects/physical-ai/07-collateral-output/figures/logo-light.png">    </p:cNvPr>
          <p:cNvPicPr>
            <a:picLocks noChangeAspect="1"/>
          </p:cNvPicPr>
          <p:nvPr/>
        </p:nvPicPr>
        <p:blipFill>
          <a:blip r:embed="rId2"/>
          <a:stretch>
            <a:fillRect/>
          </a:stretch>
        </p:blipFill>
        <p:spPr>
          <a:xfrm>
            <a:off x="548640" y="6400800"/>
            <a:ext cx="979720" cy="256032"/>
          </a:xfrm>
          <a:prstGeom prst="rect">
            <a:avLst/>
          </a:prstGeom>
        </p:spPr>
      </p:pic>
      <p:sp>
        <p:nvSpPr>
          <p:cNvPr id="8" name="Text 4"/>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9" name="Text 5"/>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457200"/>
            <a:ext cx="9144000" cy="274320"/>
          </a:xfrm>
          <a:prstGeom prst="rect">
            <a:avLst/>
          </a:prstGeom>
          <a:noFill/>
          <a:ln/>
        </p:spPr>
        <p:txBody>
          <a:bodyPr wrap="square" lIns="0" tIns="0" rIns="0" bIns="0" rtlCol="0" anchor="ctr"/>
          <a:lstStyle/>
          <a:p>
            <a:pPr indent="0" marL="0">
              <a:buNone/>
            </a:pPr>
            <a:r>
              <a:rPr lang="en-US" sz="1200" b="1" spc="150" kern="0" dirty="0">
                <a:solidFill>
                  <a:srgbClr val="00AEEF"/>
                </a:solidFill>
                <a:latin typeface="Arial" pitchFamily="34" charset="0"/>
                <a:ea typeface="Arial" pitchFamily="34" charset="-122"/>
                <a:cs typeface="Arial" pitchFamily="34" charset="-120"/>
              </a:rPr>
              <a:t>PART I · THE CLAIM</a:t>
            </a:r>
            <a:endParaRPr lang="en-US" sz="1200" dirty="0"/>
          </a:p>
        </p:txBody>
      </p:sp>
      <p:sp>
        <p:nvSpPr>
          <p:cNvPr id="3" name="Text 1"/>
          <p:cNvSpPr/>
          <p:nvPr/>
        </p:nvSpPr>
        <p:spPr>
          <a:xfrm>
            <a:off x="548640" y="749808"/>
            <a:ext cx="11064240" cy="777240"/>
          </a:xfrm>
          <a:prstGeom prst="rect">
            <a:avLst/>
          </a:prstGeom>
          <a:noFill/>
          <a:ln/>
        </p:spPr>
        <p:txBody>
          <a:bodyPr wrap="square" lIns="0" tIns="0" rIns="0" bIns="0" rtlCol="0" anchor="ctr"/>
          <a:lstStyle/>
          <a:p>
            <a:pPr indent="0" marL="0">
              <a:lnSpc>
                <a:spcPts val="3000"/>
              </a:lnSpc>
              <a:buNone/>
            </a:pPr>
            <a:r>
              <a:rPr lang="en-US" sz="2700" b="1" dirty="0">
                <a:solidFill>
                  <a:srgbClr val="1E2B8E"/>
                </a:solidFill>
                <a:latin typeface="Arial" pitchFamily="34" charset="0"/>
                <a:ea typeface="Arial" pitchFamily="34" charset="-122"/>
                <a:cs typeface="Arial" pitchFamily="34" charset="-120"/>
              </a:rPr>
              <a:t>Where Physical AI sits: three layers</a:t>
            </a:r>
            <a:endParaRPr lang="en-US" sz="2700" dirty="0"/>
          </a:p>
        </p:txBody>
      </p:sp>
      <p:sp>
        <p:nvSpPr>
          <p:cNvPr id="4" name="Text 2"/>
          <p:cNvSpPr/>
          <p:nvPr/>
        </p:nvSpPr>
        <p:spPr>
          <a:xfrm>
            <a:off x="548640" y="1737360"/>
            <a:ext cx="11064240" cy="822960"/>
          </a:xfrm>
          <a:prstGeom prst="rect">
            <a:avLst/>
          </a:prstGeom>
          <a:noFill/>
          <a:ln/>
        </p:spPr>
        <p:txBody>
          <a:bodyPr wrap="square" lIns="0" tIns="0" rIns="0" bIns="0" rtlCol="0" anchor="ctr"/>
          <a:lstStyle/>
          <a:p>
            <a:pPr indent="0" marL="0">
              <a:lnSpc>
                <a:spcPts val="2300"/>
              </a:lnSpc>
              <a:buNone/>
            </a:pPr>
            <a:r>
              <a:rPr lang="en-US" sz="1600" dirty="0">
                <a:solidFill>
                  <a:srgbClr val="1A1A1A"/>
                </a:solidFill>
                <a:latin typeface="Arial" pitchFamily="34" charset="0"/>
                <a:ea typeface="Arial" pitchFamily="34" charset="-122"/>
                <a:cs typeface="Arial" pitchFamily="34" charset="-120"/>
              </a:rPr>
              <a:t>One framework organizes everything that follows. HPC addressed Layer 2 in service of Layer 1. LLMs transformed Layer 3. Physical AI is where these layers converge and reinforce one another, and Layer 2 is where a claim gets checked against reality.</a:t>
            </a:r>
            <a:endParaRPr lang="en-US" sz="1600" dirty="0"/>
          </a:p>
        </p:txBody>
      </p:sp>
      <p:sp>
        <p:nvSpPr>
          <p:cNvPr id="5" name="Shape 3"/>
          <p:cNvSpPr/>
          <p:nvPr/>
        </p:nvSpPr>
        <p:spPr>
          <a:xfrm>
            <a:off x="548640" y="2743200"/>
            <a:ext cx="11064240" cy="822960"/>
          </a:xfrm>
          <a:prstGeom prst="rect">
            <a:avLst/>
          </a:prstGeom>
          <a:solidFill>
            <a:srgbClr val="00AEEF"/>
          </a:solidFill>
          <a:ln w="12700">
            <a:solidFill>
              <a:srgbClr val="00AEEF"/>
            </a:solidFill>
            <a:prstDash val="solid"/>
          </a:ln>
        </p:spPr>
      </p:sp>
      <p:sp>
        <p:nvSpPr>
          <p:cNvPr id="6" name="Text 4"/>
          <p:cNvSpPr/>
          <p:nvPr/>
        </p:nvSpPr>
        <p:spPr>
          <a:xfrm>
            <a:off x="822960" y="2743200"/>
            <a:ext cx="5943600" cy="822960"/>
          </a:xfrm>
          <a:prstGeom prst="rect">
            <a:avLst/>
          </a:prstGeom>
          <a:noFill/>
          <a:ln/>
        </p:spPr>
        <p:txBody>
          <a:bodyPr wrap="square" lIns="0" tIns="0" rIns="0" bIns="0" rtlCol="0" anchor="ctr"/>
          <a:lstStyle/>
          <a:p>
            <a:pPr indent="0" marL="0">
              <a:buNone/>
            </a:pPr>
            <a:r>
              <a:rPr lang="en-US" sz="1900" b="1" dirty="0">
                <a:solidFill>
                  <a:srgbClr val="FFFFFF"/>
                </a:solidFill>
                <a:latin typeface="Arial" pitchFamily="34" charset="0"/>
                <a:ea typeface="Arial" pitchFamily="34" charset="-122"/>
                <a:cs typeface="Arial" pitchFamily="34" charset="-120"/>
              </a:rPr>
              <a:t>Layer 3: Descriptions of the world</a:t>
            </a:r>
            <a:endParaRPr lang="en-US" sz="1900" dirty="0"/>
          </a:p>
        </p:txBody>
      </p:sp>
      <p:sp>
        <p:nvSpPr>
          <p:cNvPr id="7" name="Text 5"/>
          <p:cNvSpPr/>
          <p:nvPr/>
        </p:nvSpPr>
        <p:spPr>
          <a:xfrm>
            <a:off x="6583680" y="2743200"/>
            <a:ext cx="4754880" cy="822960"/>
          </a:xfrm>
          <a:prstGeom prst="rect">
            <a:avLst/>
          </a:prstGeom>
          <a:noFill/>
          <a:ln/>
        </p:spPr>
        <p:txBody>
          <a:bodyPr wrap="square" lIns="0" tIns="0" rIns="0" bIns="0" rtlCol="0" anchor="ctr"/>
          <a:lstStyle/>
          <a:p>
            <a:pPr algn="r" indent="0" marL="0">
              <a:buNone/>
            </a:pPr>
            <a:r>
              <a:rPr lang="en-US" sz="1400" dirty="0">
                <a:solidFill>
                  <a:srgbClr val="E4EAFB"/>
                </a:solidFill>
                <a:latin typeface="Arial" pitchFamily="34" charset="0"/>
                <a:ea typeface="Arial" pitchFamily="34" charset="-122"/>
                <a:cs typeface="Arial" pitchFamily="34" charset="-120"/>
              </a:rPr>
              <a:t>language · LLM output</a:t>
            </a:r>
            <a:endParaRPr lang="en-US" sz="1400" dirty="0"/>
          </a:p>
        </p:txBody>
      </p:sp>
      <p:sp>
        <p:nvSpPr>
          <p:cNvPr id="8" name="Shape 6"/>
          <p:cNvSpPr/>
          <p:nvPr/>
        </p:nvSpPr>
        <p:spPr>
          <a:xfrm>
            <a:off x="548640" y="3703320"/>
            <a:ext cx="11064240" cy="822960"/>
          </a:xfrm>
          <a:prstGeom prst="rect">
            <a:avLst/>
          </a:prstGeom>
          <a:solidFill>
            <a:srgbClr val="1E2B8E"/>
          </a:solidFill>
          <a:ln w="12700">
            <a:solidFill>
              <a:srgbClr val="1E2B8E"/>
            </a:solidFill>
            <a:prstDash val="solid"/>
          </a:ln>
        </p:spPr>
      </p:sp>
      <p:sp>
        <p:nvSpPr>
          <p:cNvPr id="9" name="Text 7"/>
          <p:cNvSpPr/>
          <p:nvPr/>
        </p:nvSpPr>
        <p:spPr>
          <a:xfrm>
            <a:off x="822960" y="3703320"/>
            <a:ext cx="5943600" cy="822960"/>
          </a:xfrm>
          <a:prstGeom prst="rect">
            <a:avLst/>
          </a:prstGeom>
          <a:noFill/>
          <a:ln/>
        </p:spPr>
        <p:txBody>
          <a:bodyPr wrap="square" lIns="0" tIns="0" rIns="0" bIns="0" rtlCol="0" anchor="ctr"/>
          <a:lstStyle/>
          <a:p>
            <a:pPr indent="0" marL="0">
              <a:buNone/>
            </a:pPr>
            <a:r>
              <a:rPr lang="en-US" sz="1900" b="1" dirty="0">
                <a:solidFill>
                  <a:srgbClr val="FFFFFF"/>
                </a:solidFill>
                <a:latin typeface="Arial" pitchFamily="34" charset="0"/>
                <a:ea typeface="Arial" pitchFamily="34" charset="-122"/>
                <a:cs typeface="Arial" pitchFamily="34" charset="-120"/>
              </a:rPr>
              <a:t>Layer 2: Models of the world</a:t>
            </a:r>
            <a:endParaRPr lang="en-US" sz="1900" dirty="0"/>
          </a:p>
        </p:txBody>
      </p:sp>
      <p:sp>
        <p:nvSpPr>
          <p:cNvPr id="10" name="Text 8"/>
          <p:cNvSpPr/>
          <p:nvPr/>
        </p:nvSpPr>
        <p:spPr>
          <a:xfrm>
            <a:off x="6583680" y="3703320"/>
            <a:ext cx="4754880" cy="822960"/>
          </a:xfrm>
          <a:prstGeom prst="rect">
            <a:avLst/>
          </a:prstGeom>
          <a:noFill/>
          <a:ln/>
        </p:spPr>
        <p:txBody>
          <a:bodyPr wrap="square" lIns="0" tIns="0" rIns="0" bIns="0" rtlCol="0" anchor="ctr"/>
          <a:lstStyle/>
          <a:p>
            <a:pPr algn="r" indent="0" marL="0">
              <a:buNone/>
            </a:pPr>
            <a:r>
              <a:rPr lang="en-US" sz="1400" dirty="0">
                <a:solidFill>
                  <a:srgbClr val="E4EAFB"/>
                </a:solidFill>
                <a:latin typeface="Arial" pitchFamily="34" charset="0"/>
                <a:ea typeface="Arial" pitchFamily="34" charset="-122"/>
                <a:cs typeface="Arial" pitchFamily="34" charset="-120"/>
              </a:rPr>
              <a:t>simulation · learned surrogates · the checking layer</a:t>
            </a:r>
            <a:endParaRPr lang="en-US" sz="1400" dirty="0"/>
          </a:p>
        </p:txBody>
      </p:sp>
      <p:sp>
        <p:nvSpPr>
          <p:cNvPr id="11" name="Shape 9"/>
          <p:cNvSpPr/>
          <p:nvPr/>
        </p:nvSpPr>
        <p:spPr>
          <a:xfrm>
            <a:off x="548640" y="4663440"/>
            <a:ext cx="11064240" cy="822960"/>
          </a:xfrm>
          <a:prstGeom prst="rect">
            <a:avLst/>
          </a:prstGeom>
          <a:solidFill>
            <a:srgbClr val="6DC02E"/>
          </a:solidFill>
          <a:ln w="12700">
            <a:solidFill>
              <a:srgbClr val="6DC02E"/>
            </a:solidFill>
            <a:prstDash val="solid"/>
          </a:ln>
        </p:spPr>
      </p:sp>
      <p:sp>
        <p:nvSpPr>
          <p:cNvPr id="12" name="Text 10"/>
          <p:cNvSpPr/>
          <p:nvPr/>
        </p:nvSpPr>
        <p:spPr>
          <a:xfrm>
            <a:off x="822960" y="4663440"/>
            <a:ext cx="5943600" cy="822960"/>
          </a:xfrm>
          <a:prstGeom prst="rect">
            <a:avLst/>
          </a:prstGeom>
          <a:noFill/>
          <a:ln/>
        </p:spPr>
        <p:txBody>
          <a:bodyPr wrap="square" lIns="0" tIns="0" rIns="0" bIns="0" rtlCol="0" anchor="ctr"/>
          <a:lstStyle/>
          <a:p>
            <a:pPr indent="0" marL="0">
              <a:buNone/>
            </a:pPr>
            <a:r>
              <a:rPr lang="en-US" sz="1900" b="1" dirty="0">
                <a:solidFill>
                  <a:srgbClr val="1A1A1A"/>
                </a:solidFill>
                <a:latin typeface="Arial" pitchFamily="34" charset="0"/>
                <a:ea typeface="Arial" pitchFamily="34" charset="-122"/>
                <a:cs typeface="Arial" pitchFamily="34" charset="-120"/>
              </a:rPr>
              <a:t>Layer 1: The world</a:t>
            </a:r>
            <a:endParaRPr lang="en-US" sz="1900" dirty="0"/>
          </a:p>
        </p:txBody>
      </p:sp>
      <p:sp>
        <p:nvSpPr>
          <p:cNvPr id="13" name="Text 11"/>
          <p:cNvSpPr/>
          <p:nvPr/>
        </p:nvSpPr>
        <p:spPr>
          <a:xfrm>
            <a:off x="6583680" y="4663440"/>
            <a:ext cx="4754880" cy="822960"/>
          </a:xfrm>
          <a:prstGeom prst="rect">
            <a:avLst/>
          </a:prstGeom>
          <a:noFill/>
          <a:ln/>
        </p:spPr>
        <p:txBody>
          <a:bodyPr wrap="square" lIns="0" tIns="0" rIns="0" bIns="0" rtlCol="0" anchor="ctr"/>
          <a:lstStyle/>
          <a:p>
            <a:pPr algn="r" indent="0" marL="0">
              <a:buNone/>
            </a:pPr>
            <a:r>
              <a:rPr lang="en-US" sz="1400" dirty="0">
                <a:solidFill>
                  <a:srgbClr val="1A1A1A"/>
                </a:solidFill>
                <a:latin typeface="Arial" pitchFamily="34" charset="0"/>
                <a:ea typeface="Arial" pitchFamily="34" charset="-122"/>
                <a:cs typeface="Arial" pitchFamily="34" charset="-120"/>
              </a:rPr>
              <a:t>matter · energy · machines · cells · where consequences are real</a:t>
            </a:r>
            <a:endParaRPr lang="en-US" sz="1400" dirty="0"/>
          </a:p>
        </p:txBody>
      </p:sp>
      <p:sp>
        <p:nvSpPr>
          <p:cNvPr id="14" name="Text 12"/>
          <p:cNvSpPr/>
          <p:nvPr/>
        </p:nvSpPr>
        <p:spPr>
          <a:xfrm>
            <a:off x="548640" y="5669280"/>
            <a:ext cx="11064240" cy="365760"/>
          </a:xfrm>
          <a:prstGeom prst="rect">
            <a:avLst/>
          </a:prstGeom>
          <a:noFill/>
          <a:ln/>
        </p:spPr>
        <p:txBody>
          <a:bodyPr wrap="square" lIns="0" tIns="0" rIns="0" bIns="0" rtlCol="0" anchor="ctr"/>
          <a:lstStyle/>
          <a:p>
            <a:pPr indent="0" marL="0">
              <a:buNone/>
            </a:pPr>
            <a:r>
              <a:rPr lang="en-US" sz="1500" b="1" dirty="0">
                <a:solidFill>
                  <a:srgbClr val="555B6B"/>
                </a:solidFill>
                <a:latin typeface="Arial" pitchFamily="34" charset="0"/>
                <a:ea typeface="Arial" pitchFamily="34" charset="-122"/>
                <a:cs typeface="Arial" pitchFamily="34" charset="-120"/>
              </a:rPr>
              <a:t>Layer 2 checks Layer 3 against Layer 1. That check is the subject of this deck.</a:t>
            </a:r>
            <a:endParaRPr lang="en-US" sz="1500" dirty="0"/>
          </a:p>
        </p:txBody>
      </p:sp>
      <p:sp>
        <p:nvSpPr>
          <p:cNvPr id="15" name="Shape 13"/>
          <p:cNvSpPr/>
          <p:nvPr/>
        </p:nvSpPr>
        <p:spPr>
          <a:xfrm>
            <a:off x="9921240" y="274320"/>
            <a:ext cx="1737360" cy="310896"/>
          </a:xfrm>
          <a:prstGeom prst="roundRect">
            <a:avLst>
              <a:gd name="adj" fmla="val 50000"/>
            </a:avLst>
          </a:prstGeom>
          <a:solidFill>
            <a:srgbClr val="FFFFFF"/>
          </a:solidFill>
          <a:ln w="12700">
            <a:solidFill>
              <a:srgbClr val="00AEEF"/>
            </a:solidFill>
            <a:prstDash val="solid"/>
          </a:ln>
        </p:spPr>
      </p:sp>
      <p:sp>
        <p:nvSpPr>
          <p:cNvPr id="16" name="Shape 14"/>
          <p:cNvSpPr/>
          <p:nvPr/>
        </p:nvSpPr>
        <p:spPr>
          <a:xfrm>
            <a:off x="10076688" y="384048"/>
            <a:ext cx="109728" cy="109728"/>
          </a:xfrm>
          <a:prstGeom prst="ellipse">
            <a:avLst/>
          </a:prstGeom>
          <a:solidFill>
            <a:srgbClr val="00AEEF"/>
          </a:solidFill>
          <a:ln w="12700">
            <a:solidFill>
              <a:srgbClr val="00AEEF"/>
            </a:solidFill>
            <a:prstDash val="solid"/>
          </a:ln>
        </p:spPr>
      </p:sp>
      <p:sp>
        <p:nvSpPr>
          <p:cNvPr id="17" name="Text 15"/>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00AEEF"/>
                </a:solidFill>
                <a:latin typeface="Arial" pitchFamily="34" charset="0"/>
                <a:ea typeface="Arial" pitchFamily="34" charset="-122"/>
                <a:cs typeface="Arial" pitchFamily="34" charset="-120"/>
              </a:rPr>
              <a:t>FRAMEWORK</a:t>
            </a:r>
            <a:endParaRPr lang="en-US" sz="1000" dirty="0"/>
          </a:p>
        </p:txBody>
      </p:sp>
      <p:pic>
        <p:nvPicPr>
          <p:cNvPr id="18" name="Image 0" descr="/Users/mvildibill/Desktop/NeoVerity/Projects/physical-ai/07-collateral-output/figures/logo-light.png">    </p:cNvPr>
          <p:cNvPicPr>
            <a:picLocks noChangeAspect="1"/>
          </p:cNvPicPr>
          <p:nvPr/>
        </p:nvPicPr>
        <p:blipFill>
          <a:blip r:embed="rId1"/>
          <a:stretch>
            <a:fillRect/>
          </a:stretch>
        </p:blipFill>
        <p:spPr>
          <a:xfrm>
            <a:off x="548640" y="6400800"/>
            <a:ext cx="979720" cy="256032"/>
          </a:xfrm>
          <a:prstGeom prst="rect">
            <a:avLst/>
          </a:prstGeom>
        </p:spPr>
      </p:pic>
      <p:sp>
        <p:nvSpPr>
          <p:cNvPr id="19" name="Text 16"/>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20" name="Text 17"/>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292608"/>
            <a:ext cx="7315200" cy="256032"/>
          </a:xfrm>
          <a:prstGeom prst="rect">
            <a:avLst/>
          </a:prstGeom>
          <a:noFill/>
          <a:ln/>
        </p:spPr>
        <p:txBody>
          <a:bodyPr wrap="square" lIns="0" tIns="0" rIns="0" bIns="0" rtlCol="0" anchor="ctr"/>
          <a:lstStyle/>
          <a:p>
            <a:pPr indent="0" marL="0">
              <a:buNone/>
            </a:pPr>
            <a:r>
              <a:rPr lang="en-US" sz="1100" b="1" spc="150" kern="0" dirty="0">
                <a:solidFill>
                  <a:srgbClr val="555B6B"/>
                </a:solidFill>
                <a:latin typeface="Arial" pitchFamily="34" charset="0"/>
                <a:ea typeface="Arial" pitchFamily="34" charset="-122"/>
                <a:cs typeface="Arial" pitchFamily="34" charset="-120"/>
              </a:rPr>
              <a:t>PART II · WHY IT HAPPENS</a:t>
            </a:r>
            <a:endParaRPr lang="en-US" sz="1100" dirty="0"/>
          </a:p>
        </p:txBody>
      </p:sp>
      <p:pic>
        <p:nvPicPr>
          <p:cNvPr id="3" name="Image 0" descr="/Users/mvildibill/Desktop/NeoVerity/Projects/physical-ai/07-collateral-output/figures/fig-2-covariance-floor.png">    </p:cNvPr>
          <p:cNvPicPr>
            <a:picLocks noChangeAspect="1"/>
          </p:cNvPicPr>
          <p:nvPr/>
        </p:nvPicPr>
        <p:blipFill>
          <a:blip r:embed="rId1"/>
          <a:stretch>
            <a:fillRect/>
          </a:stretch>
        </p:blipFill>
        <p:spPr>
          <a:xfrm>
            <a:off x="1013292" y="603504"/>
            <a:ext cx="10134936" cy="5751576"/>
          </a:xfrm>
          <a:prstGeom prst="rect">
            <a:avLst/>
          </a:prstGeom>
        </p:spPr>
      </p:pic>
      <p:sp>
        <p:nvSpPr>
          <p:cNvPr id="4" name="Shape 1"/>
          <p:cNvSpPr/>
          <p:nvPr/>
        </p:nvSpPr>
        <p:spPr>
          <a:xfrm>
            <a:off x="9921240" y="274320"/>
            <a:ext cx="1737360" cy="310896"/>
          </a:xfrm>
          <a:prstGeom prst="roundRect">
            <a:avLst>
              <a:gd name="adj" fmla="val 50000"/>
            </a:avLst>
          </a:prstGeom>
          <a:solidFill>
            <a:srgbClr val="FFFFFF"/>
          </a:solidFill>
          <a:ln w="12700">
            <a:solidFill>
              <a:srgbClr val="1E2B8E"/>
            </a:solidFill>
            <a:prstDash val="solid"/>
          </a:ln>
        </p:spPr>
      </p:sp>
      <p:sp>
        <p:nvSpPr>
          <p:cNvPr id="5" name="Shape 2"/>
          <p:cNvSpPr/>
          <p:nvPr/>
        </p:nvSpPr>
        <p:spPr>
          <a:xfrm>
            <a:off x="10076688" y="384048"/>
            <a:ext cx="109728" cy="109728"/>
          </a:xfrm>
          <a:prstGeom prst="ellipse">
            <a:avLst/>
          </a:prstGeom>
          <a:solidFill>
            <a:srgbClr val="1E2B8E"/>
          </a:solidFill>
          <a:ln w="12700">
            <a:solidFill>
              <a:srgbClr val="1E2B8E"/>
            </a:solidFill>
            <a:prstDash val="solid"/>
          </a:ln>
        </p:spPr>
      </p:sp>
      <p:sp>
        <p:nvSpPr>
          <p:cNvPr id="6" name="Text 3"/>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1E2B8E"/>
                </a:solidFill>
                <a:latin typeface="Arial" pitchFamily="34" charset="0"/>
                <a:ea typeface="Arial" pitchFamily="34" charset="-122"/>
                <a:cs typeface="Arial" pitchFamily="34" charset="-120"/>
              </a:rPr>
              <a:t>EVIDENCE</a:t>
            </a:r>
            <a:endParaRPr lang="en-US" sz="1000" dirty="0"/>
          </a:p>
        </p:txBody>
      </p:sp>
      <p:pic>
        <p:nvPicPr>
          <p:cNvPr id="7" name="Image 1" descr="/Users/mvildibill/Desktop/NeoVerity/Projects/physical-ai/07-collateral-output/figures/logo-light.png">    </p:cNvPr>
          <p:cNvPicPr>
            <a:picLocks noChangeAspect="1"/>
          </p:cNvPicPr>
          <p:nvPr/>
        </p:nvPicPr>
        <p:blipFill>
          <a:blip r:embed="rId2"/>
          <a:stretch>
            <a:fillRect/>
          </a:stretch>
        </p:blipFill>
        <p:spPr>
          <a:xfrm>
            <a:off x="548640" y="6400800"/>
            <a:ext cx="979720" cy="256032"/>
          </a:xfrm>
          <a:prstGeom prst="rect">
            <a:avLst/>
          </a:prstGeom>
        </p:spPr>
      </p:pic>
      <p:sp>
        <p:nvSpPr>
          <p:cNvPr id="8" name="Text 4"/>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9" name="Text 5"/>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48640" y="292608"/>
            <a:ext cx="7315200" cy="256032"/>
          </a:xfrm>
          <a:prstGeom prst="rect">
            <a:avLst/>
          </a:prstGeom>
          <a:noFill/>
          <a:ln/>
        </p:spPr>
        <p:txBody>
          <a:bodyPr wrap="square" lIns="0" tIns="0" rIns="0" bIns="0" rtlCol="0" anchor="ctr"/>
          <a:lstStyle/>
          <a:p>
            <a:pPr indent="0" marL="0">
              <a:buNone/>
            </a:pPr>
            <a:r>
              <a:rPr lang="en-US" sz="1100" b="1" spc="150" kern="0" dirty="0">
                <a:solidFill>
                  <a:srgbClr val="555B6B"/>
                </a:solidFill>
                <a:latin typeface="Arial" pitchFamily="34" charset="0"/>
                <a:ea typeface="Arial" pitchFamily="34" charset="-122"/>
                <a:cs typeface="Arial" pitchFamily="34" charset="-120"/>
              </a:rPr>
              <a:t>PART II · WHY IT HAPPENS</a:t>
            </a:r>
            <a:endParaRPr lang="en-US" sz="1100" dirty="0"/>
          </a:p>
        </p:txBody>
      </p:sp>
      <p:pic>
        <p:nvPicPr>
          <p:cNvPr id="3" name="Image 0" descr="/Users/mvildibill/Desktop/NeoVerity/Projects/physical-ai/07-collateral-output/figures/fig-4-faked-independence.png">    </p:cNvPr>
          <p:cNvPicPr>
            <a:picLocks noChangeAspect="1"/>
          </p:cNvPicPr>
          <p:nvPr/>
        </p:nvPicPr>
        <p:blipFill>
          <a:blip r:embed="rId1"/>
          <a:stretch>
            <a:fillRect/>
          </a:stretch>
        </p:blipFill>
        <p:spPr>
          <a:xfrm>
            <a:off x="137160" y="964406"/>
            <a:ext cx="11887200" cy="5029771"/>
          </a:xfrm>
          <a:prstGeom prst="rect">
            <a:avLst/>
          </a:prstGeom>
        </p:spPr>
      </p:pic>
      <p:sp>
        <p:nvSpPr>
          <p:cNvPr id="4" name="Shape 1"/>
          <p:cNvSpPr/>
          <p:nvPr/>
        </p:nvSpPr>
        <p:spPr>
          <a:xfrm>
            <a:off x="9921240" y="274320"/>
            <a:ext cx="1737360" cy="310896"/>
          </a:xfrm>
          <a:prstGeom prst="roundRect">
            <a:avLst>
              <a:gd name="adj" fmla="val 50000"/>
            </a:avLst>
          </a:prstGeom>
          <a:solidFill>
            <a:srgbClr val="FFFFFF"/>
          </a:solidFill>
          <a:ln w="12700">
            <a:solidFill>
              <a:srgbClr val="1E2B8E"/>
            </a:solidFill>
            <a:prstDash val="solid"/>
          </a:ln>
        </p:spPr>
      </p:sp>
      <p:sp>
        <p:nvSpPr>
          <p:cNvPr id="5" name="Shape 2"/>
          <p:cNvSpPr/>
          <p:nvPr/>
        </p:nvSpPr>
        <p:spPr>
          <a:xfrm>
            <a:off x="10076688" y="384048"/>
            <a:ext cx="109728" cy="109728"/>
          </a:xfrm>
          <a:prstGeom prst="ellipse">
            <a:avLst/>
          </a:prstGeom>
          <a:solidFill>
            <a:srgbClr val="1E2B8E"/>
          </a:solidFill>
          <a:ln w="12700">
            <a:solidFill>
              <a:srgbClr val="1E2B8E"/>
            </a:solidFill>
            <a:prstDash val="solid"/>
          </a:ln>
        </p:spPr>
      </p:sp>
      <p:sp>
        <p:nvSpPr>
          <p:cNvPr id="6" name="Text 3"/>
          <p:cNvSpPr/>
          <p:nvPr/>
        </p:nvSpPr>
        <p:spPr>
          <a:xfrm>
            <a:off x="10241280" y="274320"/>
            <a:ext cx="1371600" cy="310896"/>
          </a:xfrm>
          <a:prstGeom prst="rect">
            <a:avLst/>
          </a:prstGeom>
          <a:noFill/>
          <a:ln/>
        </p:spPr>
        <p:txBody>
          <a:bodyPr wrap="square" lIns="0" tIns="0" rIns="0" bIns="0" rtlCol="0" anchor="ctr"/>
          <a:lstStyle/>
          <a:p>
            <a:pPr algn="l" indent="0" marL="0">
              <a:buNone/>
            </a:pPr>
            <a:r>
              <a:rPr lang="en-US" sz="1000" b="1" spc="100" kern="0" dirty="0">
                <a:solidFill>
                  <a:srgbClr val="1E2B8E"/>
                </a:solidFill>
                <a:latin typeface="Arial" pitchFamily="34" charset="0"/>
                <a:ea typeface="Arial" pitchFamily="34" charset="-122"/>
                <a:cs typeface="Arial" pitchFamily="34" charset="-120"/>
              </a:rPr>
              <a:t>EVIDENCE</a:t>
            </a:r>
            <a:endParaRPr lang="en-US" sz="1000" dirty="0"/>
          </a:p>
        </p:txBody>
      </p:sp>
      <p:pic>
        <p:nvPicPr>
          <p:cNvPr id="7" name="Image 1" descr="/Users/mvildibill/Desktop/NeoVerity/Projects/physical-ai/07-collateral-output/figures/logo-light.png">    </p:cNvPr>
          <p:cNvPicPr>
            <a:picLocks noChangeAspect="1"/>
          </p:cNvPicPr>
          <p:nvPr/>
        </p:nvPicPr>
        <p:blipFill>
          <a:blip r:embed="rId2"/>
          <a:stretch>
            <a:fillRect/>
          </a:stretch>
        </p:blipFill>
        <p:spPr>
          <a:xfrm>
            <a:off x="548640" y="6400800"/>
            <a:ext cx="979720" cy="256032"/>
          </a:xfrm>
          <a:prstGeom prst="rect">
            <a:avLst/>
          </a:prstGeom>
        </p:spPr>
      </p:pic>
      <p:sp>
        <p:nvSpPr>
          <p:cNvPr id="8" name="Text 4"/>
          <p:cNvSpPr/>
          <p:nvPr/>
        </p:nvSpPr>
        <p:spPr>
          <a:xfrm>
            <a:off x="1756960" y="6400800"/>
            <a:ext cx="7863840" cy="256032"/>
          </a:xfrm>
          <a:prstGeom prst="rect">
            <a:avLst/>
          </a:prstGeom>
          <a:noFill/>
          <a:ln/>
        </p:spPr>
        <p:txBody>
          <a:bodyPr wrap="square" lIns="0" tIns="0" rIns="0" bIns="0" rtlCol="0" anchor="ctr"/>
          <a:lstStyle/>
          <a:p>
            <a:pPr indent="0" marL="0">
              <a:buNone/>
            </a:pPr>
            <a:r>
              <a:rPr lang="en-US" sz="900" dirty="0">
                <a:solidFill>
                  <a:srgbClr val="555B6B"/>
                </a:solidFill>
                <a:latin typeface="Arial" pitchFamily="34" charset="0"/>
                <a:ea typeface="Arial" pitchFamily="34" charset="-122"/>
                <a:cs typeface="Arial" pitchFamily="34" charset="-120"/>
              </a:rPr>
              <a:t>How AI-Driven Conclusions Get Validated  ·  CC BY 4.0</a:t>
            </a:r>
            <a:endParaRPr lang="en-US" sz="900" dirty="0"/>
          </a:p>
        </p:txBody>
      </p:sp>
      <p:sp>
        <p:nvSpPr>
          <p:cNvPr id="9" name="Text 5"/>
          <p:cNvSpPr/>
          <p:nvPr/>
        </p:nvSpPr>
        <p:spPr>
          <a:xfrm>
            <a:off x="11247120" y="6400800"/>
            <a:ext cx="365760" cy="256032"/>
          </a:xfrm>
          <a:prstGeom prst="rect">
            <a:avLst/>
          </a:prstGeom>
          <a:noFill/>
          <a:ln/>
        </p:spPr>
        <p:txBody>
          <a:bodyPr wrap="square" lIns="0" tIns="0" rIns="0" bIns="0" rtlCol="0" anchor="ctr"/>
          <a:lstStyle/>
          <a:p>
            <a:pPr algn="r" indent="0" marL="0">
              <a:buNone/>
            </a:pPr>
            <a:r>
              <a:rPr lang="en-US" sz="900" dirty="0">
                <a:solidFill>
                  <a:srgbClr val="555B6B"/>
                </a:solidFill>
                <a:latin typeface="Arial" pitchFamily="34" charset="0"/>
                <a:ea typeface="Arial" pitchFamily="34" charset="-122"/>
                <a:cs typeface="Arial"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NeoVerity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AI-Driven Conclusions Get Validated, and What Comes Next</dc:title>
  <dc:subject>Companion compendium to the NeoVerity Group whitepaper "You Cannot Grade Your Own Exam: Why Physical AI Needs Independent Verification." CC BY 4.0.</dc:subject>
  <dc:creator>Mike Vildibill</dc:creator>
  <cp:lastModifiedBy>Mike Vildibill</cp:lastModifiedBy>
  <cp:revision>2</cp:revision>
  <dcterms:created xsi:type="dcterms:W3CDTF">2026-07-26T16:13:04Z</dcterms:created>
  <dcterms:modified xsi:type="dcterms:W3CDTF">2026-07-26T16:13:04Z</dcterms:modified>
</cp:coreProperties>
</file>